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diagrams/data1.xml" ContentType="application/vnd.openxmlformats-officedocument.drawingml.diagramData+xml"/>
  <Override PartName="/word/diagrams/layout1.xml" ContentType="application/vnd.openxmlformats-officedocument.drawingml.diagramLayout+xml"/>
  <Override PartName="/word/diagrams/quickStyle1.xml" ContentType="application/vnd.openxmlformats-officedocument.drawingml.diagramStyle+xml"/>
  <Override PartName="/word/diagrams/colors1.xml" ContentType="application/vnd.openxmlformats-officedocument.drawingml.diagramColors+xml"/>
  <Override PartName="/word/diagrams/drawing1.xml" ContentType="application/vnd.ms-office.drawingml.diagramDrawing+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footer1.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2022ABEE" w14:textId="5ADAEA20" w:rsidR="00D7238F" w:rsidRPr="006D0079" w:rsidRDefault="00BC6F22" w:rsidP="006D0079">
      <w:pPr>
        <w:jc w:val="right"/>
      </w:pPr>
      <w:r>
        <w:rPr>
          <w:noProof/>
          <w:lang w:eastAsia="en-GB"/>
        </w:rPr>
        <w:drawing>
          <wp:inline distT="0" distB="0" distL="0" distR="0" wp14:anchorId="2022AC5A" wp14:editId="1224CD2F">
            <wp:extent cx="1529131" cy="1529131"/>
            <wp:effectExtent l="0" t="0" r="0" b="0"/>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2"/>
                    <pic:cNvPicPr>
                      <a:picLocks noChangeAspect="1" noChangeArrowheads="1"/>
                    </pic:cNvPicPr>
                  </pic:nvPicPr>
                  <pic:blipFill>
                    <a:blip r:embed="rId12" cstate="print">
                      <a:extLst>
                        <a:ext uri="{28A0092B-C50C-407E-A947-70E740481C1C}">
                          <a14:useLocalDpi xmlns:a14="http://schemas.microsoft.com/office/drawing/2010/main" val="0"/>
                        </a:ext>
                      </a:extLst>
                    </a:blip>
                    <a:stretch>
                      <a:fillRect/>
                    </a:stretch>
                  </pic:blipFill>
                  <pic:spPr bwMode="auto">
                    <a:xfrm>
                      <a:off x="0" y="0"/>
                      <a:ext cx="1529131" cy="1529131"/>
                    </a:xfrm>
                    <a:prstGeom prst="rect">
                      <a:avLst/>
                    </a:prstGeom>
                    <a:noFill/>
                    <a:ln>
                      <a:noFill/>
                    </a:ln>
                  </pic:spPr>
                </pic:pic>
              </a:graphicData>
            </a:graphic>
          </wp:inline>
        </w:drawing>
      </w:r>
    </w:p>
    <w:p w14:paraId="2022ABEF" w14:textId="622813AE" w:rsidR="00BC6F22" w:rsidRPr="00BC6F22" w:rsidRDefault="00BC6F22" w:rsidP="00D7238F">
      <w:pPr>
        <w:ind w:left="426"/>
        <w:rPr>
          <w:b/>
          <w:color w:val="006666"/>
          <w:sz w:val="50"/>
          <w:szCs w:val="50"/>
        </w:rPr>
      </w:pPr>
    </w:p>
    <w:p w14:paraId="2022ABF0" w14:textId="77777777" w:rsidR="00BC6F22" w:rsidRDefault="00BC6F22" w:rsidP="00D7238F">
      <w:pPr>
        <w:ind w:left="426"/>
        <w:rPr>
          <w:b/>
          <w:color w:val="006666"/>
          <w:sz w:val="50"/>
          <w:szCs w:val="50"/>
        </w:rPr>
      </w:pPr>
      <w:r w:rsidRPr="00BC6F22">
        <w:rPr>
          <w:b/>
          <w:color w:val="006666"/>
          <w:sz w:val="50"/>
          <w:szCs w:val="50"/>
        </w:rPr>
        <w:t>Trustees’ Annual Report</w:t>
      </w:r>
    </w:p>
    <w:p w14:paraId="33F78293" w14:textId="3D484C2A" w:rsidR="00EE6E01" w:rsidRDefault="00EE6E01" w:rsidP="00EE6E01">
      <w:pPr>
        <w:spacing w:after="0"/>
        <w:ind w:left="426"/>
        <w:rPr>
          <w:color w:val="006666"/>
          <w:sz w:val="50"/>
          <w:szCs w:val="50"/>
        </w:rPr>
      </w:pPr>
      <w:r>
        <w:rPr>
          <w:color w:val="006666"/>
          <w:sz w:val="50"/>
          <w:szCs w:val="50"/>
        </w:rPr>
        <w:t>1</w:t>
      </w:r>
      <w:r w:rsidRPr="00EE6E01">
        <w:rPr>
          <w:color w:val="006666"/>
          <w:sz w:val="50"/>
          <w:szCs w:val="50"/>
          <w:vertAlign w:val="superscript"/>
        </w:rPr>
        <w:t>st</w:t>
      </w:r>
      <w:r>
        <w:rPr>
          <w:color w:val="006666"/>
          <w:sz w:val="50"/>
          <w:szCs w:val="50"/>
        </w:rPr>
        <w:t xml:space="preserve"> March 2025 to 28 February 2026</w:t>
      </w:r>
    </w:p>
    <w:p w14:paraId="2022ABF2" w14:textId="77777777" w:rsidR="00607C2B" w:rsidRDefault="00607C2B" w:rsidP="00607C2B">
      <w:pPr>
        <w:rPr>
          <w:color w:val="006666"/>
          <w:sz w:val="50"/>
          <w:szCs w:val="50"/>
        </w:rPr>
      </w:pPr>
    </w:p>
    <w:p w14:paraId="2022ABF3" w14:textId="135806CC" w:rsidR="00BC6F22" w:rsidRPr="00BC6F22" w:rsidRDefault="00043DA4" w:rsidP="00D7238F">
      <w:pPr>
        <w:rPr>
          <w:color w:val="006666"/>
          <w:sz w:val="50"/>
          <w:szCs w:val="50"/>
        </w:rPr>
      </w:pPr>
      <w:r>
        <w:rPr>
          <w:noProof/>
          <w:color w:val="006666"/>
          <w:sz w:val="50"/>
          <w:szCs w:val="50"/>
          <w:lang w:eastAsia="en-GB"/>
        </w:rPr>
        <w:drawing>
          <wp:inline distT="0" distB="0" distL="0" distR="0" wp14:anchorId="2022AC5C" wp14:editId="482703F2">
            <wp:extent cx="3370521" cy="3583173"/>
            <wp:effectExtent l="0" t="0" r="59055" b="74930"/>
            <wp:docPr id="4" name="Diagram 4"/>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13" r:lo="rId14" r:qs="rId15" r:cs="rId16"/>
              </a:graphicData>
            </a:graphic>
          </wp:inline>
        </w:drawing>
      </w:r>
    </w:p>
    <w:p w14:paraId="6FABE246" w14:textId="77777777" w:rsidR="00EE6E01" w:rsidRDefault="00EE6E01" w:rsidP="00BC6F22">
      <w:pPr>
        <w:rPr>
          <w:b/>
          <w:color w:val="006666"/>
          <w:sz w:val="28"/>
        </w:rPr>
      </w:pPr>
    </w:p>
    <w:p w14:paraId="1DFEF693" w14:textId="77777777" w:rsidR="00EE6E01" w:rsidRDefault="00EE6E01" w:rsidP="00BC6F22">
      <w:pPr>
        <w:rPr>
          <w:b/>
          <w:color w:val="006666"/>
          <w:sz w:val="28"/>
        </w:rPr>
      </w:pPr>
    </w:p>
    <w:p w14:paraId="71C7DAD0" w14:textId="77777777" w:rsidR="00EE6E01" w:rsidRDefault="00EE6E01" w:rsidP="00BC6F22">
      <w:pPr>
        <w:rPr>
          <w:b/>
          <w:color w:val="006666"/>
          <w:sz w:val="28"/>
        </w:rPr>
      </w:pPr>
    </w:p>
    <w:p w14:paraId="2022ABF5" w14:textId="163261E6" w:rsidR="00EC67AD" w:rsidRDefault="00EC67AD" w:rsidP="00BC6F22">
      <w:pPr>
        <w:rPr>
          <w:b/>
          <w:color w:val="006666"/>
          <w:sz w:val="28"/>
        </w:rPr>
      </w:pPr>
      <w:r w:rsidRPr="00EC67AD">
        <w:rPr>
          <w:b/>
          <w:color w:val="006666"/>
          <w:sz w:val="28"/>
        </w:rPr>
        <w:lastRenderedPageBreak/>
        <w:t>Charity contact information</w:t>
      </w:r>
    </w:p>
    <w:p w14:paraId="2022ABF6" w14:textId="77777777" w:rsidR="00EC67AD" w:rsidRDefault="00EC67AD" w:rsidP="00BC6F22">
      <w:pPr>
        <w:rPr>
          <w:b/>
          <w:color w:val="006666"/>
          <w:sz w:val="28"/>
        </w:rPr>
      </w:pPr>
      <w:r>
        <w:rPr>
          <w:noProof/>
          <w:lang w:eastAsia="en-GB"/>
        </w:rPr>
        <w:drawing>
          <wp:inline distT="0" distB="0" distL="0" distR="0" wp14:anchorId="2022AC5E" wp14:editId="30283923">
            <wp:extent cx="1803191" cy="1803191"/>
            <wp:effectExtent l="0" t="0" r="0" b="0"/>
            <wp:docPr id="9" name="Picture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Picture 9"/>
                    <pic:cNvPicPr>
                      <a:picLocks noChangeAspect="1" noChangeArrowheads="1"/>
                    </pic:cNvPicPr>
                  </pic:nvPicPr>
                  <pic:blipFill>
                    <a:blip r:embed="rId12" cstate="print">
                      <a:extLst>
                        <a:ext uri="{28A0092B-C50C-407E-A947-70E740481C1C}">
                          <a14:useLocalDpi xmlns:a14="http://schemas.microsoft.com/office/drawing/2010/main" val="0"/>
                        </a:ext>
                      </a:extLst>
                    </a:blip>
                    <a:stretch>
                      <a:fillRect/>
                    </a:stretch>
                  </pic:blipFill>
                  <pic:spPr bwMode="auto">
                    <a:xfrm>
                      <a:off x="0" y="0"/>
                      <a:ext cx="1803191" cy="1803191"/>
                    </a:xfrm>
                    <a:prstGeom prst="rect">
                      <a:avLst/>
                    </a:prstGeom>
                    <a:noFill/>
                    <a:ln>
                      <a:noFill/>
                    </a:ln>
                  </pic:spPr>
                </pic:pic>
              </a:graphicData>
            </a:graphic>
          </wp:inline>
        </w:drawing>
      </w:r>
    </w:p>
    <w:p w14:paraId="2022ABF7" w14:textId="00771039" w:rsidR="00EC67AD" w:rsidRPr="00C71F13" w:rsidRDefault="00960AFC" w:rsidP="00BC6F22">
      <w:pPr>
        <w:rPr>
          <w:sz w:val="28"/>
        </w:rPr>
      </w:pPr>
      <w:r>
        <w:rPr>
          <w:sz w:val="28"/>
        </w:rPr>
        <w:t>Lochaber Pride</w:t>
      </w:r>
    </w:p>
    <w:p w14:paraId="2022ABF8" w14:textId="7172A944" w:rsidR="00EC67AD" w:rsidRPr="00C71F13" w:rsidRDefault="00EC67AD" w:rsidP="00BC6F22">
      <w:pPr>
        <w:rPr>
          <w:sz w:val="28"/>
        </w:rPr>
      </w:pPr>
      <w:r w:rsidRPr="00C71F13">
        <w:rPr>
          <w:sz w:val="28"/>
        </w:rPr>
        <w:t>Scottish Charity Number:</w:t>
      </w:r>
      <w:r w:rsidR="00896031">
        <w:rPr>
          <w:sz w:val="28"/>
        </w:rPr>
        <w:t xml:space="preserve"> </w:t>
      </w:r>
      <w:r w:rsidRPr="00C71F13">
        <w:rPr>
          <w:sz w:val="28"/>
        </w:rPr>
        <w:t>SC0</w:t>
      </w:r>
      <w:r w:rsidR="00960AFC">
        <w:rPr>
          <w:sz w:val="28"/>
        </w:rPr>
        <w:t>52441</w:t>
      </w:r>
    </w:p>
    <w:p w14:paraId="2022ABF9" w14:textId="3B5676FC" w:rsidR="00EC67AD" w:rsidRDefault="00960AFC" w:rsidP="00BC6F22">
      <w:pPr>
        <w:rPr>
          <w:sz w:val="28"/>
        </w:rPr>
      </w:pPr>
      <w:r>
        <w:rPr>
          <w:sz w:val="28"/>
        </w:rPr>
        <w:t>Waverly House</w:t>
      </w:r>
    </w:p>
    <w:p w14:paraId="751B1EA7" w14:textId="594FB084" w:rsidR="00960AFC" w:rsidRDefault="00960AFC" w:rsidP="00BC6F22">
      <w:pPr>
        <w:rPr>
          <w:sz w:val="28"/>
        </w:rPr>
      </w:pPr>
      <w:r>
        <w:rPr>
          <w:sz w:val="28"/>
        </w:rPr>
        <w:t>High Street</w:t>
      </w:r>
    </w:p>
    <w:p w14:paraId="152A4ADE" w14:textId="511C03E2" w:rsidR="00960AFC" w:rsidRPr="00C71F13" w:rsidRDefault="00960AFC" w:rsidP="00BC6F22">
      <w:pPr>
        <w:rPr>
          <w:sz w:val="28"/>
        </w:rPr>
      </w:pPr>
      <w:r>
        <w:rPr>
          <w:sz w:val="28"/>
        </w:rPr>
        <w:t>Fort William</w:t>
      </w:r>
    </w:p>
    <w:p w14:paraId="2022ABFA" w14:textId="773B2E1D" w:rsidR="00EC67AD" w:rsidRPr="00C71F13" w:rsidRDefault="00EC67AD" w:rsidP="00BC6F22">
      <w:pPr>
        <w:rPr>
          <w:sz w:val="28"/>
        </w:rPr>
      </w:pPr>
      <w:r w:rsidRPr="00C71F13">
        <w:rPr>
          <w:sz w:val="28"/>
        </w:rPr>
        <w:t>P</w:t>
      </w:r>
      <w:r w:rsidR="00960AFC">
        <w:rPr>
          <w:sz w:val="28"/>
        </w:rPr>
        <w:t>H33 6XX</w:t>
      </w:r>
    </w:p>
    <w:p w14:paraId="2022ABFB" w14:textId="77777777" w:rsidR="00EC67AD" w:rsidRPr="00C71F13" w:rsidRDefault="00EC67AD" w:rsidP="00BC6F22">
      <w:pPr>
        <w:rPr>
          <w:sz w:val="28"/>
        </w:rPr>
      </w:pPr>
    </w:p>
    <w:p w14:paraId="2022ABFC" w14:textId="7D667C27" w:rsidR="00EC67AD" w:rsidRPr="00C71F13" w:rsidRDefault="00960AFC" w:rsidP="00BC6F22">
      <w:pPr>
        <w:rPr>
          <w:sz w:val="28"/>
        </w:rPr>
      </w:pPr>
      <w:r>
        <w:rPr>
          <w:sz w:val="28"/>
        </w:rPr>
        <w:t>07803783617</w:t>
      </w:r>
    </w:p>
    <w:p w14:paraId="2022ABFD" w14:textId="7D5188E2" w:rsidR="00EC67AD" w:rsidRDefault="00960AFC" w:rsidP="00BC6F22">
      <w:pPr>
        <w:rPr>
          <w:sz w:val="28"/>
        </w:rPr>
      </w:pPr>
      <w:r>
        <w:rPr>
          <w:sz w:val="28"/>
        </w:rPr>
        <w:t>info@lochaberpride.org</w:t>
      </w:r>
    </w:p>
    <w:p w14:paraId="2022ABFE" w14:textId="3CECBA24" w:rsidR="00896031" w:rsidRPr="00C71F13" w:rsidRDefault="00960AFC" w:rsidP="00BC6F22">
      <w:pPr>
        <w:rPr>
          <w:sz w:val="28"/>
        </w:rPr>
      </w:pPr>
      <w:r>
        <w:rPr>
          <w:sz w:val="28"/>
        </w:rPr>
        <w:t>www.lochaberpride.org</w:t>
      </w:r>
    </w:p>
    <w:p w14:paraId="2022ABFF" w14:textId="236AADE5" w:rsidR="00EC67AD" w:rsidRPr="00C71F13" w:rsidRDefault="004B2081" w:rsidP="00BC6F22">
      <w:pPr>
        <w:rPr>
          <w:sz w:val="28"/>
        </w:rPr>
      </w:pPr>
      <w:r w:rsidRPr="004B2081">
        <w:rPr>
          <w:sz w:val="28"/>
        </w:rPr>
        <w:t>https://www.facebook.com/LochaberPrideHighland</w:t>
      </w:r>
    </w:p>
    <w:p w14:paraId="2022AC00" w14:textId="77777777" w:rsidR="00EC67AD" w:rsidRDefault="00EC67AD">
      <w:pPr>
        <w:rPr>
          <w:color w:val="595959" w:themeColor="text1" w:themeTint="A6"/>
          <w:sz w:val="28"/>
        </w:rPr>
      </w:pPr>
      <w:r>
        <w:rPr>
          <w:color w:val="595959" w:themeColor="text1" w:themeTint="A6"/>
          <w:sz w:val="28"/>
        </w:rPr>
        <w:br w:type="page"/>
      </w:r>
    </w:p>
    <w:p w14:paraId="2022AC01" w14:textId="36E420A8" w:rsidR="00EC67AD" w:rsidRDefault="000A2CD0" w:rsidP="00681358">
      <w:pPr>
        <w:spacing w:after="0"/>
        <w:rPr>
          <w:b/>
          <w:color w:val="006666"/>
          <w:sz w:val="28"/>
        </w:rPr>
      </w:pPr>
      <w:r>
        <w:rPr>
          <w:noProof/>
          <w:color w:val="7F7F7F" w:themeColor="text1" w:themeTint="80"/>
          <w:sz w:val="28"/>
        </w:rPr>
        <w:lastRenderedPageBreak/>
        <w:drawing>
          <wp:anchor distT="0" distB="0" distL="114300" distR="114300" simplePos="0" relativeHeight="251668480" behindDoc="0" locked="0" layoutInCell="1" allowOverlap="1" wp14:anchorId="6384DD12" wp14:editId="536B6783">
            <wp:simplePos x="0" y="0"/>
            <wp:positionH relativeFrom="column">
              <wp:posOffset>3415665</wp:posOffset>
            </wp:positionH>
            <wp:positionV relativeFrom="paragraph">
              <wp:posOffset>369570</wp:posOffset>
            </wp:positionV>
            <wp:extent cx="1521460" cy="1503680"/>
            <wp:effectExtent l="0" t="0" r="2540" b="0"/>
            <wp:wrapTopAndBottom/>
            <wp:docPr id="1200124564" name="Picture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00124564" name="Picture 1200124564"/>
                    <pic:cNvPicPr/>
                  </pic:nvPicPr>
                  <pic:blipFill>
                    <a:blip r:embed="rId18" cstate="print">
                      <a:extLst>
                        <a:ext uri="{28A0092B-C50C-407E-A947-70E740481C1C}">
                          <a14:useLocalDpi xmlns:a14="http://schemas.microsoft.com/office/drawing/2010/main" val="0"/>
                        </a:ext>
                      </a:extLst>
                    </a:blip>
                    <a:stretch>
                      <a:fillRect/>
                    </a:stretch>
                  </pic:blipFill>
                  <pic:spPr>
                    <a:xfrm>
                      <a:off x="0" y="0"/>
                      <a:ext cx="1521460" cy="1503680"/>
                    </a:xfrm>
                    <a:prstGeom prst="rect">
                      <a:avLst/>
                    </a:prstGeom>
                  </pic:spPr>
                </pic:pic>
              </a:graphicData>
            </a:graphic>
            <wp14:sizeRelH relativeFrom="margin">
              <wp14:pctWidth>0</wp14:pctWidth>
            </wp14:sizeRelH>
            <wp14:sizeRelV relativeFrom="margin">
              <wp14:pctHeight>0</wp14:pctHeight>
            </wp14:sizeRelV>
          </wp:anchor>
        </w:drawing>
      </w:r>
      <w:r>
        <w:rPr>
          <w:noProof/>
          <w:color w:val="7F7F7F" w:themeColor="text1" w:themeTint="80"/>
          <w:sz w:val="28"/>
        </w:rPr>
        <w:drawing>
          <wp:anchor distT="0" distB="0" distL="114300" distR="114300" simplePos="0" relativeHeight="251669504" behindDoc="0" locked="0" layoutInCell="1" allowOverlap="1" wp14:anchorId="0C4DCA4A" wp14:editId="41D28DBD">
            <wp:simplePos x="0" y="0"/>
            <wp:positionH relativeFrom="column">
              <wp:posOffset>457200</wp:posOffset>
            </wp:positionH>
            <wp:positionV relativeFrom="paragraph">
              <wp:posOffset>361950</wp:posOffset>
            </wp:positionV>
            <wp:extent cx="1005840" cy="1503680"/>
            <wp:effectExtent l="0" t="0" r="0" b="0"/>
            <wp:wrapTopAndBottom/>
            <wp:docPr id="569552721" name="Picture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69552721" name="Picture 569552721"/>
                    <pic:cNvPicPr/>
                  </pic:nvPicPr>
                  <pic:blipFill>
                    <a:blip r:embed="rId19" cstate="print">
                      <a:extLst>
                        <a:ext uri="{28A0092B-C50C-407E-A947-70E740481C1C}">
                          <a14:useLocalDpi xmlns:a14="http://schemas.microsoft.com/office/drawing/2010/main" val="0"/>
                        </a:ext>
                      </a:extLst>
                    </a:blip>
                    <a:stretch>
                      <a:fillRect/>
                    </a:stretch>
                  </pic:blipFill>
                  <pic:spPr>
                    <a:xfrm>
                      <a:off x="0" y="0"/>
                      <a:ext cx="1005840" cy="1503680"/>
                    </a:xfrm>
                    <a:prstGeom prst="rect">
                      <a:avLst/>
                    </a:prstGeom>
                  </pic:spPr>
                </pic:pic>
              </a:graphicData>
            </a:graphic>
            <wp14:sizeRelH relativeFrom="margin">
              <wp14:pctWidth>0</wp14:pctWidth>
            </wp14:sizeRelH>
            <wp14:sizeRelV relativeFrom="margin">
              <wp14:pctHeight>0</wp14:pctHeight>
            </wp14:sizeRelV>
          </wp:anchor>
        </w:drawing>
      </w:r>
      <w:r w:rsidR="00EC67AD" w:rsidRPr="00EC67AD">
        <w:rPr>
          <w:b/>
          <w:color w:val="006666"/>
          <w:sz w:val="28"/>
        </w:rPr>
        <w:t>Charity Trustees</w:t>
      </w:r>
    </w:p>
    <w:p w14:paraId="26589A4A" w14:textId="474FCBA9" w:rsidR="000A2CD0" w:rsidRDefault="000A2CD0" w:rsidP="00896031">
      <w:pPr>
        <w:rPr>
          <w:sz w:val="28"/>
        </w:rPr>
      </w:pPr>
    </w:p>
    <w:p w14:paraId="2022AC02" w14:textId="65FD0636" w:rsidR="00533CCE" w:rsidRPr="00896031" w:rsidRDefault="00896031" w:rsidP="00896031">
      <w:pPr>
        <w:rPr>
          <w:color w:val="7F7F7F" w:themeColor="text1" w:themeTint="80"/>
          <w:sz w:val="28"/>
        </w:rPr>
      </w:pPr>
      <w:r w:rsidRPr="00896031">
        <w:rPr>
          <w:sz w:val="28"/>
        </w:rPr>
        <w:t xml:space="preserve">Name </w:t>
      </w:r>
      <w:proofErr w:type="gramStart"/>
      <w:r w:rsidRPr="00896031">
        <w:rPr>
          <w:sz w:val="28"/>
        </w:rPr>
        <w:t>all of</w:t>
      </w:r>
      <w:proofErr w:type="gramEnd"/>
      <w:r w:rsidRPr="00896031">
        <w:rPr>
          <w:sz w:val="28"/>
        </w:rPr>
        <w:t xml:space="preserve"> your charity trustees for the period</w:t>
      </w:r>
      <w:r w:rsidR="00EC2A36">
        <w:rPr>
          <w:sz w:val="28"/>
        </w:rPr>
        <w:t>,</w:t>
      </w:r>
      <w:r>
        <w:rPr>
          <w:color w:val="7F7F7F" w:themeColor="text1" w:themeTint="80"/>
          <w:sz w:val="28"/>
        </w:rPr>
        <w:t xml:space="preserve"> </w:t>
      </w:r>
      <w:r w:rsidRPr="00C71F13">
        <w:rPr>
          <w:sz w:val="28"/>
        </w:rPr>
        <w:t xml:space="preserve">and </w:t>
      </w:r>
      <w:r>
        <w:rPr>
          <w:sz w:val="28"/>
        </w:rPr>
        <w:t xml:space="preserve">the </w:t>
      </w:r>
      <w:r w:rsidRPr="00C71F13">
        <w:rPr>
          <w:sz w:val="28"/>
        </w:rPr>
        <w:t xml:space="preserve">date </w:t>
      </w:r>
      <w:r>
        <w:rPr>
          <w:sz w:val="28"/>
        </w:rPr>
        <w:t xml:space="preserve">they left </w:t>
      </w:r>
      <w:r w:rsidRPr="00C71F13">
        <w:rPr>
          <w:sz w:val="28"/>
        </w:rPr>
        <w:t>if</w:t>
      </w:r>
      <w:r>
        <w:rPr>
          <w:sz w:val="28"/>
        </w:rPr>
        <w:t xml:space="preserve"> they were</w:t>
      </w:r>
      <w:r w:rsidRPr="00C71F13">
        <w:rPr>
          <w:sz w:val="28"/>
        </w:rPr>
        <w:t xml:space="preserve"> not in post for the whole year</w:t>
      </w:r>
    </w:p>
    <w:p w14:paraId="2022AC03" w14:textId="1FA1BA99" w:rsidR="00896031" w:rsidRDefault="00896031" w:rsidP="00533CCE">
      <w:pPr>
        <w:pStyle w:val="ListParagraph"/>
        <w:rPr>
          <w:color w:val="7F7F7F" w:themeColor="text1" w:themeTint="80"/>
          <w:sz w:val="28"/>
        </w:rPr>
      </w:pPr>
    </w:p>
    <w:p w14:paraId="2022AC04" w14:textId="3CDFF296" w:rsidR="00533CCE" w:rsidRPr="00C71F13" w:rsidRDefault="004B2081" w:rsidP="00533CCE">
      <w:pPr>
        <w:pStyle w:val="ListParagraph"/>
        <w:numPr>
          <w:ilvl w:val="0"/>
          <w:numId w:val="2"/>
        </w:numPr>
        <w:rPr>
          <w:sz w:val="28"/>
        </w:rPr>
      </w:pPr>
      <w:r>
        <w:rPr>
          <w:sz w:val="28"/>
        </w:rPr>
        <w:t>Iain Millar</w:t>
      </w:r>
    </w:p>
    <w:p w14:paraId="2022AC05" w14:textId="190BEB82" w:rsidR="00466DC9" w:rsidRDefault="004B2081" w:rsidP="00896031">
      <w:pPr>
        <w:pStyle w:val="ListParagraph"/>
        <w:numPr>
          <w:ilvl w:val="0"/>
          <w:numId w:val="2"/>
        </w:numPr>
        <w:rPr>
          <w:sz w:val="28"/>
        </w:rPr>
      </w:pPr>
      <w:r>
        <w:rPr>
          <w:sz w:val="28"/>
        </w:rPr>
        <w:t>Kristabel Maccuish-Ross</w:t>
      </w:r>
      <w:r w:rsidR="00533CCE" w:rsidRPr="00896031">
        <w:rPr>
          <w:sz w:val="28"/>
        </w:rPr>
        <w:t xml:space="preserve"> </w:t>
      </w:r>
    </w:p>
    <w:p w14:paraId="2022AC06" w14:textId="1B5EE69E" w:rsidR="00896031" w:rsidRPr="00C71F13" w:rsidRDefault="004B2081" w:rsidP="00896031">
      <w:pPr>
        <w:pStyle w:val="ListParagraph"/>
        <w:numPr>
          <w:ilvl w:val="0"/>
          <w:numId w:val="2"/>
        </w:numPr>
        <w:rPr>
          <w:sz w:val="28"/>
        </w:rPr>
      </w:pPr>
      <w:r>
        <w:rPr>
          <w:sz w:val="28"/>
        </w:rPr>
        <w:t>Gemma Macleod</w:t>
      </w:r>
    </w:p>
    <w:p w14:paraId="2022AC07" w14:textId="1677BD3E" w:rsidR="00896031" w:rsidRPr="00C71F13" w:rsidRDefault="004B2081" w:rsidP="00896031">
      <w:pPr>
        <w:pStyle w:val="ListParagraph"/>
        <w:numPr>
          <w:ilvl w:val="0"/>
          <w:numId w:val="2"/>
        </w:numPr>
        <w:rPr>
          <w:sz w:val="28"/>
        </w:rPr>
      </w:pPr>
      <w:r>
        <w:rPr>
          <w:sz w:val="28"/>
        </w:rPr>
        <w:t>Iona McLeod (Feb 26)</w:t>
      </w:r>
    </w:p>
    <w:p w14:paraId="2022AC08" w14:textId="56C5EE36" w:rsidR="00896031" w:rsidRPr="00C71F13" w:rsidRDefault="004B2081" w:rsidP="00896031">
      <w:pPr>
        <w:pStyle w:val="ListParagraph"/>
        <w:numPr>
          <w:ilvl w:val="0"/>
          <w:numId w:val="2"/>
        </w:numPr>
        <w:rPr>
          <w:sz w:val="28"/>
        </w:rPr>
      </w:pPr>
      <w:r>
        <w:rPr>
          <w:sz w:val="28"/>
        </w:rPr>
        <w:t>Rebecca Machin (Oct 25)</w:t>
      </w:r>
      <w:r w:rsidR="00896031" w:rsidRPr="00896031">
        <w:rPr>
          <w:sz w:val="28"/>
        </w:rPr>
        <w:t xml:space="preserve"> </w:t>
      </w:r>
    </w:p>
    <w:p w14:paraId="2022AC0B" w14:textId="1FA46FE0" w:rsidR="00896031" w:rsidRPr="00C71F13" w:rsidRDefault="00896031" w:rsidP="00896031">
      <w:pPr>
        <w:pStyle w:val="ListParagraph"/>
        <w:ind w:left="360"/>
        <w:rPr>
          <w:sz w:val="28"/>
        </w:rPr>
      </w:pPr>
    </w:p>
    <w:p w14:paraId="2022AC0C" w14:textId="7BBDC96A" w:rsidR="00025062" w:rsidRDefault="00025062" w:rsidP="00466DC9">
      <w:pPr>
        <w:rPr>
          <w:color w:val="7F7F7F" w:themeColor="text1" w:themeTint="80"/>
          <w:sz w:val="28"/>
        </w:rPr>
      </w:pPr>
    </w:p>
    <w:p w14:paraId="2022AC0D" w14:textId="402ACDEB" w:rsidR="00466DC9" w:rsidRDefault="00466DC9" w:rsidP="00466DC9">
      <w:pPr>
        <w:rPr>
          <w:color w:val="7F7F7F" w:themeColor="text1" w:themeTint="80"/>
          <w:sz w:val="28"/>
        </w:rPr>
      </w:pPr>
    </w:p>
    <w:p w14:paraId="2022AC0E" w14:textId="79967956" w:rsidR="00466DC9" w:rsidRPr="00466DC9" w:rsidRDefault="00466DC9" w:rsidP="00466DC9">
      <w:pPr>
        <w:rPr>
          <w:color w:val="7F7F7F" w:themeColor="text1" w:themeTint="80"/>
          <w:sz w:val="28"/>
        </w:rPr>
      </w:pPr>
    </w:p>
    <w:p w14:paraId="2022AC0F" w14:textId="0D7EA620" w:rsidR="00025062" w:rsidRDefault="00025062" w:rsidP="00025062">
      <w:pPr>
        <w:rPr>
          <w:color w:val="7F7F7F" w:themeColor="text1" w:themeTint="80"/>
          <w:sz w:val="28"/>
        </w:rPr>
      </w:pPr>
    </w:p>
    <w:p w14:paraId="2022AC10" w14:textId="5D60E05D" w:rsidR="00025062" w:rsidRDefault="00025062">
      <w:pPr>
        <w:rPr>
          <w:color w:val="7F7F7F" w:themeColor="text1" w:themeTint="80"/>
          <w:sz w:val="28"/>
        </w:rPr>
      </w:pPr>
      <w:r>
        <w:rPr>
          <w:color w:val="7F7F7F" w:themeColor="text1" w:themeTint="80"/>
          <w:sz w:val="28"/>
        </w:rPr>
        <w:br w:type="page"/>
      </w:r>
    </w:p>
    <w:p w14:paraId="2022AC11" w14:textId="77777777" w:rsidR="00533CCE" w:rsidRDefault="003D087C" w:rsidP="00681358">
      <w:pPr>
        <w:spacing w:after="0"/>
        <w:rPr>
          <w:b/>
          <w:color w:val="006666"/>
          <w:sz w:val="28"/>
        </w:rPr>
      </w:pPr>
      <w:r>
        <w:rPr>
          <w:b/>
          <w:color w:val="006666"/>
          <w:sz w:val="28"/>
        </w:rPr>
        <w:lastRenderedPageBreak/>
        <w:t>Objectives and activities</w:t>
      </w:r>
    </w:p>
    <w:p w14:paraId="2022AC12" w14:textId="77777777" w:rsidR="00681358" w:rsidRDefault="00681358" w:rsidP="00533CCE">
      <w:pPr>
        <w:rPr>
          <w:color w:val="7F7F7F" w:themeColor="text1" w:themeTint="80"/>
          <w:sz w:val="28"/>
        </w:rPr>
      </w:pPr>
    </w:p>
    <w:p w14:paraId="2832FCC6" w14:textId="77777777" w:rsidR="004B2081" w:rsidRPr="00A81DB2" w:rsidRDefault="004B2081" w:rsidP="004B2081">
      <w:pPr>
        <w:pStyle w:val="BurnessNumbering2"/>
        <w:jc w:val="left"/>
        <w:rPr>
          <w:rFonts w:ascii="Arial" w:hAnsi="Arial" w:cs="Arial"/>
        </w:rPr>
      </w:pPr>
      <w:r w:rsidRPr="00A81DB2">
        <w:rPr>
          <w:rFonts w:ascii="Arial" w:hAnsi="Arial" w:cs="Arial"/>
          <w:color w:val="000000"/>
          <w:sz w:val="28"/>
        </w:rPr>
        <w:t xml:space="preserve">The mission of Lochaber Pride / </w:t>
      </w:r>
      <w:proofErr w:type="spellStart"/>
      <w:r w:rsidRPr="00A81DB2">
        <w:rPr>
          <w:rFonts w:ascii="Arial" w:hAnsi="Arial" w:cs="Arial"/>
          <w:color w:val="000000"/>
          <w:sz w:val="28"/>
        </w:rPr>
        <w:t>Pròis</w:t>
      </w:r>
      <w:proofErr w:type="spellEnd"/>
      <w:r w:rsidRPr="00A81DB2">
        <w:rPr>
          <w:rFonts w:ascii="Arial" w:hAnsi="Arial" w:cs="Arial"/>
          <w:color w:val="000000"/>
          <w:sz w:val="28"/>
        </w:rPr>
        <w:t xml:space="preserve"> Loch Abair is to enhance and sustain the well-being of the LGBTQ+ and allied communities by providing programs and services that cultivate community; advocate for LGBTQ+ interests; educate and </w:t>
      </w:r>
      <w:proofErr w:type="gramStart"/>
      <w:r w:rsidRPr="00A81DB2">
        <w:rPr>
          <w:rFonts w:ascii="Arial" w:hAnsi="Arial" w:cs="Arial"/>
          <w:color w:val="000000"/>
          <w:sz w:val="28"/>
        </w:rPr>
        <w:t>empower, and</w:t>
      </w:r>
      <w:proofErr w:type="gramEnd"/>
      <w:r w:rsidRPr="00A81DB2">
        <w:rPr>
          <w:rFonts w:ascii="Arial" w:hAnsi="Arial" w:cs="Arial"/>
          <w:color w:val="000000"/>
          <w:sz w:val="28"/>
        </w:rPr>
        <w:t xml:space="preserve"> provide social support.</w:t>
      </w:r>
    </w:p>
    <w:p w14:paraId="4717EEB4" w14:textId="77777777" w:rsidR="004B2081" w:rsidRPr="00A81DB2" w:rsidRDefault="004B2081" w:rsidP="004B2081">
      <w:pPr>
        <w:spacing w:after="337"/>
        <w:rPr>
          <w:rFonts w:cs="Arial"/>
        </w:rPr>
      </w:pPr>
      <w:r w:rsidRPr="00A81DB2">
        <w:rPr>
          <w:rFonts w:cs="Arial"/>
          <w:color w:val="000000"/>
          <w:sz w:val="28"/>
        </w:rPr>
        <w:t>We promote unity, inclusion, and awareness of sexual and gender diversity and aim to create a sense of community and safe spaces for LGBTQ individuals, their families and their allies.</w:t>
      </w:r>
    </w:p>
    <w:p w14:paraId="7C2D40C2" w14:textId="1D720EEC" w:rsidR="004B2081" w:rsidRPr="00A81DB2" w:rsidRDefault="004B2081" w:rsidP="004B2081">
      <w:pPr>
        <w:rPr>
          <w:rFonts w:cs="Arial"/>
          <w:color w:val="7F7F7F" w:themeColor="text1" w:themeTint="80"/>
          <w:sz w:val="28"/>
        </w:rPr>
      </w:pPr>
      <w:r w:rsidRPr="00A81DB2">
        <w:rPr>
          <w:rFonts w:cs="Arial"/>
          <w:color w:val="000000"/>
          <w:sz w:val="28"/>
        </w:rPr>
        <w:t>We are committed to providing cultural, artistic, social and educational events which affirm the lives of lesbian, gay, bisexual, transgender</w:t>
      </w:r>
      <w:r w:rsidR="00C96CE5">
        <w:rPr>
          <w:rFonts w:cs="Arial"/>
          <w:color w:val="000000"/>
          <w:sz w:val="28"/>
        </w:rPr>
        <w:t xml:space="preserve">, </w:t>
      </w:r>
      <w:r w:rsidR="00C5217F">
        <w:rPr>
          <w:rFonts w:cs="Arial"/>
          <w:color w:val="000000"/>
          <w:sz w:val="28"/>
        </w:rPr>
        <w:t>nonbinary,</w:t>
      </w:r>
      <w:r w:rsidRPr="00A81DB2">
        <w:rPr>
          <w:rFonts w:cs="Arial"/>
          <w:color w:val="000000"/>
          <w:sz w:val="28"/>
        </w:rPr>
        <w:t xml:space="preserve"> queer people and our allies and supporters throughout Lochaber.</w:t>
      </w:r>
    </w:p>
    <w:p w14:paraId="2022AC1B" w14:textId="77777777" w:rsidR="003D087C" w:rsidRDefault="003D087C">
      <w:pPr>
        <w:rPr>
          <w:color w:val="7F7F7F" w:themeColor="text1" w:themeTint="80"/>
          <w:sz w:val="28"/>
        </w:rPr>
      </w:pPr>
    </w:p>
    <w:p w14:paraId="2022AC1C" w14:textId="77777777" w:rsidR="003D087C" w:rsidRDefault="003D087C">
      <w:pPr>
        <w:rPr>
          <w:color w:val="7F7F7F" w:themeColor="text1" w:themeTint="80"/>
          <w:sz w:val="28"/>
        </w:rPr>
      </w:pPr>
      <w:r>
        <w:rPr>
          <w:color w:val="7F7F7F" w:themeColor="text1" w:themeTint="80"/>
          <w:sz w:val="28"/>
        </w:rPr>
        <w:br w:type="page"/>
      </w:r>
    </w:p>
    <w:p w14:paraId="2022AC1D" w14:textId="77777777" w:rsidR="00E55368" w:rsidRDefault="003D087C">
      <w:pPr>
        <w:rPr>
          <w:b/>
          <w:color w:val="006666"/>
          <w:sz w:val="28"/>
        </w:rPr>
      </w:pPr>
      <w:r w:rsidRPr="003D087C">
        <w:rPr>
          <w:b/>
          <w:color w:val="006666"/>
          <w:sz w:val="28"/>
        </w:rPr>
        <w:lastRenderedPageBreak/>
        <w:t>Structure, governance and management</w:t>
      </w:r>
    </w:p>
    <w:p w14:paraId="2022AC1E" w14:textId="77777777" w:rsidR="003D087C" w:rsidRDefault="003D087C">
      <w:pPr>
        <w:rPr>
          <w:color w:val="006666"/>
          <w:sz w:val="28"/>
        </w:rPr>
      </w:pPr>
      <w:r w:rsidRPr="003D087C">
        <w:rPr>
          <w:color w:val="006666"/>
          <w:sz w:val="28"/>
        </w:rPr>
        <w:t>Type of governing document</w:t>
      </w:r>
    </w:p>
    <w:p w14:paraId="57EFE25E" w14:textId="77777777" w:rsidR="004B2081" w:rsidRDefault="004B2081" w:rsidP="004B2081">
      <w:pPr>
        <w:rPr>
          <w:color w:val="006666"/>
          <w:sz w:val="28"/>
        </w:rPr>
      </w:pPr>
      <w:r>
        <w:rPr>
          <w:sz w:val="28"/>
        </w:rPr>
        <w:t>We use a single-tier constitution governing document.</w:t>
      </w:r>
    </w:p>
    <w:p w14:paraId="2022AC20" w14:textId="77777777" w:rsidR="00681358" w:rsidRDefault="00681358" w:rsidP="00025062">
      <w:pPr>
        <w:rPr>
          <w:color w:val="006666"/>
          <w:sz w:val="28"/>
        </w:rPr>
      </w:pPr>
    </w:p>
    <w:p w14:paraId="2022AC21" w14:textId="77777777" w:rsidR="00025062" w:rsidRPr="00681358" w:rsidRDefault="003D087C" w:rsidP="00025062">
      <w:pPr>
        <w:rPr>
          <w:color w:val="006666"/>
          <w:sz w:val="28"/>
        </w:rPr>
      </w:pPr>
      <w:r w:rsidRPr="00681358">
        <w:rPr>
          <w:color w:val="006666"/>
          <w:sz w:val="28"/>
        </w:rPr>
        <w:t>Trustee recruitment and appointment</w:t>
      </w:r>
    </w:p>
    <w:p w14:paraId="2C943CAC" w14:textId="549C8413" w:rsidR="004B2081" w:rsidRPr="00C71F13" w:rsidRDefault="004B2081" w:rsidP="004B2081">
      <w:pPr>
        <w:rPr>
          <w:sz w:val="28"/>
        </w:rPr>
      </w:pPr>
      <w:r>
        <w:rPr>
          <w:sz w:val="28"/>
        </w:rPr>
        <w:t xml:space="preserve">Trustees are recruited within the volunteer pool of the charity. During this </w:t>
      </w:r>
      <w:r w:rsidR="00E80E00">
        <w:rPr>
          <w:sz w:val="28"/>
        </w:rPr>
        <w:t>financial period, we have recruited one new trustee and have retired two trustees.</w:t>
      </w:r>
    </w:p>
    <w:p w14:paraId="2022AC24" w14:textId="77777777" w:rsidR="00681358" w:rsidRDefault="00681358">
      <w:pPr>
        <w:rPr>
          <w:color w:val="7F7F7F" w:themeColor="text1" w:themeTint="80"/>
          <w:sz w:val="28"/>
        </w:rPr>
      </w:pPr>
      <w:r>
        <w:rPr>
          <w:color w:val="7F7F7F" w:themeColor="text1" w:themeTint="80"/>
          <w:sz w:val="28"/>
        </w:rPr>
        <w:br w:type="page"/>
      </w:r>
    </w:p>
    <w:p w14:paraId="2022AC25" w14:textId="5EEB9409" w:rsidR="00681358" w:rsidRDefault="00681358" w:rsidP="00681358">
      <w:pPr>
        <w:rPr>
          <w:b/>
          <w:color w:val="006666"/>
          <w:sz w:val="28"/>
        </w:rPr>
      </w:pPr>
      <w:r>
        <w:rPr>
          <w:b/>
          <w:color w:val="006666"/>
          <w:sz w:val="28"/>
        </w:rPr>
        <w:lastRenderedPageBreak/>
        <w:t>Achievements and performance</w:t>
      </w:r>
    </w:p>
    <w:p w14:paraId="2022AC27" w14:textId="74818E21" w:rsidR="009412E8" w:rsidRDefault="009412E8" w:rsidP="00681358">
      <w:pPr>
        <w:rPr>
          <w:sz w:val="28"/>
        </w:rPr>
      </w:pPr>
    </w:p>
    <w:p w14:paraId="2022AC30" w14:textId="31E79AB0" w:rsidR="009A6C38" w:rsidRDefault="00477233" w:rsidP="00681358">
      <w:pPr>
        <w:rPr>
          <w:sz w:val="28"/>
        </w:rPr>
      </w:pPr>
      <w:r>
        <w:rPr>
          <w:noProof/>
          <w:sz w:val="28"/>
        </w:rPr>
        <w:drawing>
          <wp:anchor distT="0" distB="0" distL="114300" distR="114300" simplePos="0" relativeHeight="251678720" behindDoc="0" locked="0" layoutInCell="1" allowOverlap="1" wp14:anchorId="6CBBC30A" wp14:editId="1D262E40">
            <wp:simplePos x="0" y="0"/>
            <wp:positionH relativeFrom="column">
              <wp:posOffset>0</wp:posOffset>
            </wp:positionH>
            <wp:positionV relativeFrom="paragraph">
              <wp:posOffset>3078458</wp:posOffset>
            </wp:positionV>
            <wp:extent cx="2249214" cy="1499476"/>
            <wp:effectExtent l="0" t="0" r="0" b="0"/>
            <wp:wrapTopAndBottom/>
            <wp:docPr id="1659611842" name="Picture 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59611842" name="Picture 1659611842"/>
                    <pic:cNvPicPr/>
                  </pic:nvPicPr>
                  <pic:blipFill>
                    <a:blip r:embed="rId20" cstate="print">
                      <a:extLst>
                        <a:ext uri="{28A0092B-C50C-407E-A947-70E740481C1C}">
                          <a14:useLocalDpi xmlns:a14="http://schemas.microsoft.com/office/drawing/2010/main" val="0"/>
                        </a:ext>
                      </a:extLst>
                    </a:blip>
                    <a:stretch>
                      <a:fillRect/>
                    </a:stretch>
                  </pic:blipFill>
                  <pic:spPr>
                    <a:xfrm>
                      <a:off x="0" y="0"/>
                      <a:ext cx="2249214" cy="1499476"/>
                    </a:xfrm>
                    <a:prstGeom prst="rect">
                      <a:avLst/>
                    </a:prstGeom>
                  </pic:spPr>
                </pic:pic>
              </a:graphicData>
            </a:graphic>
            <wp14:sizeRelH relativeFrom="margin">
              <wp14:pctWidth>0</wp14:pctWidth>
            </wp14:sizeRelH>
            <wp14:sizeRelV relativeFrom="margin">
              <wp14:pctHeight>0</wp14:pctHeight>
            </wp14:sizeRelV>
          </wp:anchor>
        </w:drawing>
      </w:r>
      <w:r w:rsidR="009606FE">
        <w:rPr>
          <w:noProof/>
          <w:sz w:val="28"/>
        </w:rPr>
        <w:drawing>
          <wp:anchor distT="0" distB="0" distL="114300" distR="114300" simplePos="0" relativeHeight="251677696" behindDoc="0" locked="0" layoutInCell="1" allowOverlap="1" wp14:anchorId="2ADBF0FF" wp14:editId="588F1ACA">
            <wp:simplePos x="0" y="0"/>
            <wp:positionH relativeFrom="column">
              <wp:posOffset>4529455</wp:posOffset>
            </wp:positionH>
            <wp:positionV relativeFrom="paragraph">
              <wp:posOffset>2301875</wp:posOffset>
            </wp:positionV>
            <wp:extent cx="1919605" cy="1092835"/>
            <wp:effectExtent l="0" t="0" r="0" b="0"/>
            <wp:wrapTopAndBottom/>
            <wp:docPr id="1243608523" name="Picture 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43608523" name="Picture 1243608523"/>
                    <pic:cNvPicPr/>
                  </pic:nvPicPr>
                  <pic:blipFill>
                    <a:blip r:embed="rId21" cstate="print">
                      <a:extLst>
                        <a:ext uri="{28A0092B-C50C-407E-A947-70E740481C1C}">
                          <a14:useLocalDpi xmlns:a14="http://schemas.microsoft.com/office/drawing/2010/main" val="0"/>
                        </a:ext>
                      </a:extLst>
                    </a:blip>
                    <a:stretch>
                      <a:fillRect/>
                    </a:stretch>
                  </pic:blipFill>
                  <pic:spPr>
                    <a:xfrm>
                      <a:off x="0" y="0"/>
                      <a:ext cx="1919605" cy="1092835"/>
                    </a:xfrm>
                    <a:prstGeom prst="rect">
                      <a:avLst/>
                    </a:prstGeom>
                  </pic:spPr>
                </pic:pic>
              </a:graphicData>
            </a:graphic>
            <wp14:sizeRelH relativeFrom="margin">
              <wp14:pctWidth>0</wp14:pctWidth>
            </wp14:sizeRelH>
            <wp14:sizeRelV relativeFrom="margin">
              <wp14:pctHeight>0</wp14:pctHeight>
            </wp14:sizeRelV>
          </wp:anchor>
        </w:drawing>
      </w:r>
      <w:r w:rsidR="009606FE">
        <w:rPr>
          <w:noProof/>
          <w:sz w:val="28"/>
        </w:rPr>
        <w:drawing>
          <wp:anchor distT="0" distB="0" distL="114300" distR="114300" simplePos="0" relativeHeight="251676672" behindDoc="0" locked="0" layoutInCell="1" allowOverlap="1" wp14:anchorId="7930BE3B" wp14:editId="7D32C530">
            <wp:simplePos x="0" y="0"/>
            <wp:positionH relativeFrom="column">
              <wp:posOffset>3152775</wp:posOffset>
            </wp:positionH>
            <wp:positionV relativeFrom="paragraph">
              <wp:posOffset>1829435</wp:posOffset>
            </wp:positionV>
            <wp:extent cx="1274445" cy="1168400"/>
            <wp:effectExtent l="0" t="0" r="0" b="0"/>
            <wp:wrapTopAndBottom/>
            <wp:docPr id="317005638" name="Picture 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7005638" name="Picture 317005638"/>
                    <pic:cNvPicPr/>
                  </pic:nvPicPr>
                  <pic:blipFill>
                    <a:blip r:embed="rId22" cstate="print">
                      <a:extLst>
                        <a:ext uri="{28A0092B-C50C-407E-A947-70E740481C1C}">
                          <a14:useLocalDpi xmlns:a14="http://schemas.microsoft.com/office/drawing/2010/main" val="0"/>
                        </a:ext>
                      </a:extLst>
                    </a:blip>
                    <a:stretch>
                      <a:fillRect/>
                    </a:stretch>
                  </pic:blipFill>
                  <pic:spPr>
                    <a:xfrm>
                      <a:off x="0" y="0"/>
                      <a:ext cx="1274445" cy="1168400"/>
                    </a:xfrm>
                    <a:prstGeom prst="rect">
                      <a:avLst/>
                    </a:prstGeom>
                  </pic:spPr>
                </pic:pic>
              </a:graphicData>
            </a:graphic>
            <wp14:sizeRelH relativeFrom="margin">
              <wp14:pctWidth>0</wp14:pctWidth>
            </wp14:sizeRelH>
            <wp14:sizeRelV relativeFrom="margin">
              <wp14:pctHeight>0</wp14:pctHeight>
            </wp14:sizeRelV>
          </wp:anchor>
        </w:drawing>
      </w:r>
      <w:r w:rsidR="009606FE">
        <w:rPr>
          <w:noProof/>
          <w:sz w:val="28"/>
        </w:rPr>
        <w:drawing>
          <wp:anchor distT="0" distB="0" distL="114300" distR="114300" simplePos="0" relativeHeight="251674624" behindDoc="0" locked="0" layoutInCell="1" allowOverlap="1" wp14:anchorId="2F379F1C" wp14:editId="3DF50E4F">
            <wp:simplePos x="0" y="0"/>
            <wp:positionH relativeFrom="column">
              <wp:posOffset>1670685</wp:posOffset>
            </wp:positionH>
            <wp:positionV relativeFrom="paragraph">
              <wp:posOffset>1829435</wp:posOffset>
            </wp:positionV>
            <wp:extent cx="1365885" cy="1168400"/>
            <wp:effectExtent l="0" t="0" r="5715" b="0"/>
            <wp:wrapTopAndBottom/>
            <wp:docPr id="295000686" name="Picture 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95000686" name="Picture 295000686"/>
                    <pic:cNvPicPr/>
                  </pic:nvPicPr>
                  <pic:blipFill>
                    <a:blip r:embed="rId23" cstate="print">
                      <a:extLst>
                        <a:ext uri="{28A0092B-C50C-407E-A947-70E740481C1C}">
                          <a14:useLocalDpi xmlns:a14="http://schemas.microsoft.com/office/drawing/2010/main" val="0"/>
                        </a:ext>
                      </a:extLst>
                    </a:blip>
                    <a:stretch>
                      <a:fillRect/>
                    </a:stretch>
                  </pic:blipFill>
                  <pic:spPr>
                    <a:xfrm>
                      <a:off x="0" y="0"/>
                      <a:ext cx="1365885" cy="1168400"/>
                    </a:xfrm>
                    <a:prstGeom prst="rect">
                      <a:avLst/>
                    </a:prstGeom>
                  </pic:spPr>
                </pic:pic>
              </a:graphicData>
            </a:graphic>
            <wp14:sizeRelH relativeFrom="margin">
              <wp14:pctWidth>0</wp14:pctWidth>
            </wp14:sizeRelH>
            <wp14:sizeRelV relativeFrom="margin">
              <wp14:pctHeight>0</wp14:pctHeight>
            </wp14:sizeRelV>
          </wp:anchor>
        </w:drawing>
      </w:r>
      <w:r w:rsidR="00481FDB">
        <w:rPr>
          <w:noProof/>
          <w:sz w:val="28"/>
        </w:rPr>
        <w:drawing>
          <wp:anchor distT="0" distB="0" distL="114300" distR="114300" simplePos="0" relativeHeight="251675648" behindDoc="0" locked="0" layoutInCell="1" allowOverlap="1" wp14:anchorId="5C426B8F" wp14:editId="6F72F73A">
            <wp:simplePos x="0" y="0"/>
            <wp:positionH relativeFrom="column">
              <wp:posOffset>5226050</wp:posOffset>
            </wp:positionH>
            <wp:positionV relativeFrom="paragraph">
              <wp:posOffset>357505</wp:posOffset>
            </wp:positionV>
            <wp:extent cx="1226185" cy="1838960"/>
            <wp:effectExtent l="0" t="0" r="5715" b="2540"/>
            <wp:wrapTopAndBottom/>
            <wp:docPr id="440729989" name="Picture 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40729989" name="Picture 440729989"/>
                    <pic:cNvPicPr/>
                  </pic:nvPicPr>
                  <pic:blipFill>
                    <a:blip r:embed="rId24" cstate="print">
                      <a:extLst>
                        <a:ext uri="{28A0092B-C50C-407E-A947-70E740481C1C}">
                          <a14:useLocalDpi xmlns:a14="http://schemas.microsoft.com/office/drawing/2010/main" val="0"/>
                        </a:ext>
                      </a:extLst>
                    </a:blip>
                    <a:stretch>
                      <a:fillRect/>
                    </a:stretch>
                  </pic:blipFill>
                  <pic:spPr>
                    <a:xfrm>
                      <a:off x="0" y="0"/>
                      <a:ext cx="1226185" cy="1838960"/>
                    </a:xfrm>
                    <a:prstGeom prst="rect">
                      <a:avLst/>
                    </a:prstGeom>
                  </pic:spPr>
                </pic:pic>
              </a:graphicData>
            </a:graphic>
            <wp14:sizeRelH relativeFrom="margin">
              <wp14:pctWidth>0</wp14:pctWidth>
            </wp14:sizeRelH>
            <wp14:sizeRelV relativeFrom="margin">
              <wp14:pctHeight>0</wp14:pctHeight>
            </wp14:sizeRelV>
          </wp:anchor>
        </w:drawing>
      </w:r>
      <w:r w:rsidR="00942301">
        <w:rPr>
          <w:noProof/>
          <w:sz w:val="28"/>
        </w:rPr>
        <w:drawing>
          <wp:anchor distT="0" distB="0" distL="114300" distR="114300" simplePos="0" relativeHeight="251671552" behindDoc="0" locked="0" layoutInCell="1" allowOverlap="1" wp14:anchorId="351EC668" wp14:editId="3CB62742">
            <wp:simplePos x="0" y="0"/>
            <wp:positionH relativeFrom="column">
              <wp:posOffset>-10795</wp:posOffset>
            </wp:positionH>
            <wp:positionV relativeFrom="paragraph">
              <wp:posOffset>1829435</wp:posOffset>
            </wp:positionV>
            <wp:extent cx="1568450" cy="1176655"/>
            <wp:effectExtent l="0" t="0" r="6350" b="4445"/>
            <wp:wrapTopAndBottom/>
            <wp:docPr id="1794744330" name="Picture 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94744330" name="Picture 1794744330"/>
                    <pic:cNvPicPr/>
                  </pic:nvPicPr>
                  <pic:blipFill>
                    <a:blip r:embed="rId25" cstate="print">
                      <a:extLst>
                        <a:ext uri="{28A0092B-C50C-407E-A947-70E740481C1C}">
                          <a14:useLocalDpi xmlns:a14="http://schemas.microsoft.com/office/drawing/2010/main" val="0"/>
                        </a:ext>
                      </a:extLst>
                    </a:blip>
                    <a:stretch>
                      <a:fillRect/>
                    </a:stretch>
                  </pic:blipFill>
                  <pic:spPr>
                    <a:xfrm>
                      <a:off x="0" y="0"/>
                      <a:ext cx="1568450" cy="1176655"/>
                    </a:xfrm>
                    <a:prstGeom prst="rect">
                      <a:avLst/>
                    </a:prstGeom>
                  </pic:spPr>
                </pic:pic>
              </a:graphicData>
            </a:graphic>
            <wp14:sizeRelH relativeFrom="margin">
              <wp14:pctWidth>0</wp14:pctWidth>
            </wp14:sizeRelH>
            <wp14:sizeRelV relativeFrom="margin">
              <wp14:pctHeight>0</wp14:pctHeight>
            </wp14:sizeRelV>
          </wp:anchor>
        </w:drawing>
      </w:r>
      <w:r w:rsidR="00942301">
        <w:rPr>
          <w:noProof/>
          <w:sz w:val="28"/>
        </w:rPr>
        <w:drawing>
          <wp:anchor distT="0" distB="0" distL="114300" distR="114300" simplePos="0" relativeHeight="251672576" behindDoc="0" locked="0" layoutInCell="1" allowOverlap="1" wp14:anchorId="0F48AE38" wp14:editId="1733570E">
            <wp:simplePos x="0" y="0"/>
            <wp:positionH relativeFrom="column">
              <wp:posOffset>3510280</wp:posOffset>
            </wp:positionH>
            <wp:positionV relativeFrom="paragraph">
              <wp:posOffset>357505</wp:posOffset>
            </wp:positionV>
            <wp:extent cx="1631315" cy="1368425"/>
            <wp:effectExtent l="0" t="0" r="0" b="3175"/>
            <wp:wrapTopAndBottom/>
            <wp:docPr id="301522536" name="Picture 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1522536" name="Picture 301522536"/>
                    <pic:cNvPicPr/>
                  </pic:nvPicPr>
                  <pic:blipFill>
                    <a:blip r:embed="rId26" cstate="print">
                      <a:extLst>
                        <a:ext uri="{28A0092B-C50C-407E-A947-70E740481C1C}">
                          <a14:useLocalDpi xmlns:a14="http://schemas.microsoft.com/office/drawing/2010/main" val="0"/>
                        </a:ext>
                      </a:extLst>
                    </a:blip>
                    <a:stretch>
                      <a:fillRect/>
                    </a:stretch>
                  </pic:blipFill>
                  <pic:spPr>
                    <a:xfrm>
                      <a:off x="0" y="0"/>
                      <a:ext cx="1631315" cy="1368425"/>
                    </a:xfrm>
                    <a:prstGeom prst="rect">
                      <a:avLst/>
                    </a:prstGeom>
                  </pic:spPr>
                </pic:pic>
              </a:graphicData>
            </a:graphic>
            <wp14:sizeRelH relativeFrom="margin">
              <wp14:pctWidth>0</wp14:pctWidth>
            </wp14:sizeRelH>
            <wp14:sizeRelV relativeFrom="margin">
              <wp14:pctHeight>0</wp14:pctHeight>
            </wp14:sizeRelV>
          </wp:anchor>
        </w:drawing>
      </w:r>
      <w:r w:rsidR="00942301">
        <w:rPr>
          <w:noProof/>
          <w:sz w:val="28"/>
        </w:rPr>
        <w:drawing>
          <wp:anchor distT="0" distB="0" distL="114300" distR="114300" simplePos="0" relativeHeight="251670528" behindDoc="0" locked="0" layoutInCell="1" allowOverlap="1" wp14:anchorId="74A42185" wp14:editId="1A8FBC31">
            <wp:simplePos x="0" y="0"/>
            <wp:positionH relativeFrom="column">
              <wp:posOffset>1755096</wp:posOffset>
            </wp:positionH>
            <wp:positionV relativeFrom="paragraph">
              <wp:posOffset>357505</wp:posOffset>
            </wp:positionV>
            <wp:extent cx="1649730" cy="1368425"/>
            <wp:effectExtent l="0" t="0" r="1270" b="3175"/>
            <wp:wrapTopAndBottom/>
            <wp:docPr id="2052407637" name="Picture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52407637" name="Picture 2052407637"/>
                    <pic:cNvPicPr/>
                  </pic:nvPicPr>
                  <pic:blipFill>
                    <a:blip r:embed="rId27" cstate="print">
                      <a:extLst>
                        <a:ext uri="{28A0092B-C50C-407E-A947-70E740481C1C}">
                          <a14:useLocalDpi xmlns:a14="http://schemas.microsoft.com/office/drawing/2010/main" val="0"/>
                        </a:ext>
                      </a:extLst>
                    </a:blip>
                    <a:stretch>
                      <a:fillRect/>
                    </a:stretch>
                  </pic:blipFill>
                  <pic:spPr>
                    <a:xfrm>
                      <a:off x="0" y="0"/>
                      <a:ext cx="1649730" cy="1368425"/>
                    </a:xfrm>
                    <a:prstGeom prst="rect">
                      <a:avLst/>
                    </a:prstGeom>
                  </pic:spPr>
                </pic:pic>
              </a:graphicData>
            </a:graphic>
            <wp14:sizeRelH relativeFrom="margin">
              <wp14:pctWidth>0</wp14:pctWidth>
            </wp14:sizeRelH>
            <wp14:sizeRelV relativeFrom="margin">
              <wp14:pctHeight>0</wp14:pctHeight>
            </wp14:sizeRelV>
          </wp:anchor>
        </w:drawing>
      </w:r>
      <w:r w:rsidR="00942301">
        <w:rPr>
          <w:noProof/>
          <w:sz w:val="28"/>
        </w:rPr>
        <w:drawing>
          <wp:anchor distT="0" distB="0" distL="114300" distR="114300" simplePos="0" relativeHeight="251673600" behindDoc="0" locked="0" layoutInCell="1" allowOverlap="1" wp14:anchorId="3163C249" wp14:editId="60403720">
            <wp:simplePos x="0" y="0"/>
            <wp:positionH relativeFrom="column">
              <wp:posOffset>0</wp:posOffset>
            </wp:positionH>
            <wp:positionV relativeFrom="paragraph">
              <wp:posOffset>357505</wp:posOffset>
            </wp:positionV>
            <wp:extent cx="1558290" cy="1368425"/>
            <wp:effectExtent l="0" t="0" r="3810" b="3175"/>
            <wp:wrapTopAndBottom/>
            <wp:docPr id="927061888" name="Picture 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27061888" name="Picture 927061888"/>
                    <pic:cNvPicPr/>
                  </pic:nvPicPr>
                  <pic:blipFill>
                    <a:blip r:embed="rId28" cstate="print">
                      <a:extLst>
                        <a:ext uri="{28A0092B-C50C-407E-A947-70E740481C1C}">
                          <a14:useLocalDpi xmlns:a14="http://schemas.microsoft.com/office/drawing/2010/main" val="0"/>
                        </a:ext>
                      </a:extLst>
                    </a:blip>
                    <a:stretch>
                      <a:fillRect/>
                    </a:stretch>
                  </pic:blipFill>
                  <pic:spPr>
                    <a:xfrm>
                      <a:off x="0" y="0"/>
                      <a:ext cx="1558290" cy="1368425"/>
                    </a:xfrm>
                    <a:prstGeom prst="rect">
                      <a:avLst/>
                    </a:prstGeom>
                  </pic:spPr>
                </pic:pic>
              </a:graphicData>
            </a:graphic>
            <wp14:sizeRelH relativeFrom="margin">
              <wp14:pctWidth>0</wp14:pctWidth>
            </wp14:sizeRelH>
            <wp14:sizeRelV relativeFrom="margin">
              <wp14:pctHeight>0</wp14:pctHeight>
            </wp14:sizeRelV>
          </wp:anchor>
        </w:drawing>
      </w:r>
    </w:p>
    <w:p w14:paraId="7E73A9A3" w14:textId="77777777" w:rsidR="00E80E00" w:rsidRPr="00E80E00" w:rsidRDefault="00E80E00" w:rsidP="00E80E00">
      <w:pPr>
        <w:rPr>
          <w:sz w:val="28"/>
        </w:rPr>
      </w:pPr>
      <w:r w:rsidRPr="00E80E00">
        <w:rPr>
          <w:b/>
          <w:bCs/>
          <w:sz w:val="28"/>
          <w:lang w:val="en-US"/>
        </w:rPr>
        <w:t>Achievements</w:t>
      </w:r>
      <w:r w:rsidRPr="00E80E00">
        <w:rPr>
          <w:sz w:val="28"/>
        </w:rPr>
        <w:t> </w:t>
      </w:r>
    </w:p>
    <w:p w14:paraId="363FD856" w14:textId="77777777" w:rsidR="00E80E00" w:rsidRPr="00E80E00" w:rsidRDefault="00E80E00" w:rsidP="00E80E00">
      <w:pPr>
        <w:numPr>
          <w:ilvl w:val="0"/>
          <w:numId w:val="6"/>
        </w:numPr>
        <w:rPr>
          <w:sz w:val="28"/>
        </w:rPr>
      </w:pPr>
      <w:r w:rsidRPr="00E80E00">
        <w:rPr>
          <w:b/>
          <w:bCs/>
          <w:sz w:val="28"/>
          <w:lang w:val="en-US"/>
        </w:rPr>
        <w:t>First Ever Pride Parade in Lochaber:</w:t>
      </w:r>
      <w:r w:rsidRPr="00E80E00">
        <w:rPr>
          <w:sz w:val="28"/>
          <w:lang w:val="en-US"/>
        </w:rPr>
        <w:t> Our biggest milestone was successfully hosting Lochaber’s first Pride Parade. The event welcomed over 200 attendees, supported by 20 stewards and first aiders. Highlights included a drag performance, an author's talk, poetry readings, and music and live broadcasting from Nevis Radio, who also provided coverage of the day. The Lochaber Times featured a spread on the event, amplifying visibility and celebrating our success.</w:t>
      </w:r>
      <w:r w:rsidRPr="00E80E00">
        <w:rPr>
          <w:sz w:val="28"/>
        </w:rPr>
        <w:t> </w:t>
      </w:r>
    </w:p>
    <w:p w14:paraId="4A5B3A7A" w14:textId="77777777" w:rsidR="00E80E00" w:rsidRPr="00E80E00" w:rsidRDefault="00E80E00" w:rsidP="00E80E00">
      <w:pPr>
        <w:numPr>
          <w:ilvl w:val="0"/>
          <w:numId w:val="7"/>
        </w:numPr>
        <w:rPr>
          <w:sz w:val="28"/>
        </w:rPr>
      </w:pPr>
      <w:r w:rsidRPr="00E80E00">
        <w:rPr>
          <w:b/>
          <w:bCs/>
          <w:sz w:val="28"/>
          <w:lang w:val="en-US"/>
        </w:rPr>
        <w:t>Website Launch:</w:t>
      </w:r>
      <w:r w:rsidRPr="00E80E00">
        <w:rPr>
          <w:sz w:val="28"/>
          <w:lang w:val="en-US"/>
        </w:rPr>
        <w:t> A new website was published, featuring a dedicated members’ area, events section, and resources section to improve communication and accessibility.</w:t>
      </w:r>
      <w:r w:rsidRPr="00E80E00">
        <w:rPr>
          <w:sz w:val="28"/>
        </w:rPr>
        <w:t> </w:t>
      </w:r>
    </w:p>
    <w:p w14:paraId="28DF2EFE" w14:textId="77777777" w:rsidR="00E80E00" w:rsidRPr="00E80E00" w:rsidRDefault="00E80E00" w:rsidP="00E80E00">
      <w:pPr>
        <w:numPr>
          <w:ilvl w:val="0"/>
          <w:numId w:val="8"/>
        </w:numPr>
        <w:rPr>
          <w:sz w:val="28"/>
        </w:rPr>
      </w:pPr>
      <w:r w:rsidRPr="00E80E00">
        <w:rPr>
          <w:b/>
          <w:bCs/>
          <w:sz w:val="28"/>
          <w:lang w:val="en-US"/>
        </w:rPr>
        <w:lastRenderedPageBreak/>
        <w:t>Schools Outreach:</w:t>
      </w:r>
      <w:r w:rsidRPr="00E80E00">
        <w:rPr>
          <w:sz w:val="28"/>
          <w:lang w:val="en-US"/>
        </w:rPr>
        <w:t> We began our schools outreach </w:t>
      </w:r>
      <w:proofErr w:type="spellStart"/>
      <w:r w:rsidRPr="00E80E00">
        <w:rPr>
          <w:sz w:val="28"/>
          <w:lang w:val="en-US"/>
        </w:rPr>
        <w:t>programme</w:t>
      </w:r>
      <w:proofErr w:type="spellEnd"/>
      <w:r w:rsidRPr="00E80E00">
        <w:rPr>
          <w:sz w:val="28"/>
          <w:lang w:val="en-US"/>
        </w:rPr>
        <w:t>, delivering presentations at Mallaig High School and Kinlochleven High School, hosting a stall at </w:t>
      </w:r>
      <w:proofErr w:type="spellStart"/>
      <w:r w:rsidRPr="00E80E00">
        <w:rPr>
          <w:sz w:val="28"/>
          <w:lang w:val="en-US"/>
        </w:rPr>
        <w:t>Ardnamurchan</w:t>
      </w:r>
      <w:proofErr w:type="spellEnd"/>
      <w:r w:rsidRPr="00E80E00">
        <w:rPr>
          <w:sz w:val="28"/>
          <w:lang w:val="en-US"/>
        </w:rPr>
        <w:t> High School, and participating in the Youth Philanthropy Initiative (YPI) at Kinlochleven High School. This marks an important step in engaging young people and promoting inclusivity.</w:t>
      </w:r>
      <w:r w:rsidRPr="00E80E00">
        <w:rPr>
          <w:sz w:val="28"/>
        </w:rPr>
        <w:t> </w:t>
      </w:r>
    </w:p>
    <w:p w14:paraId="151A837E" w14:textId="77777777" w:rsidR="00E80E00" w:rsidRPr="00E80E00" w:rsidRDefault="00E80E00" w:rsidP="00E80E00">
      <w:pPr>
        <w:numPr>
          <w:ilvl w:val="0"/>
          <w:numId w:val="9"/>
        </w:numPr>
        <w:rPr>
          <w:sz w:val="28"/>
        </w:rPr>
      </w:pPr>
      <w:r w:rsidRPr="00E80E00">
        <w:rPr>
          <w:b/>
          <w:bCs/>
          <w:sz w:val="28"/>
          <w:lang w:val="en-US"/>
        </w:rPr>
        <w:t>Committee Strengthening:</w:t>
      </w:r>
      <w:r w:rsidRPr="00E80E00">
        <w:rPr>
          <w:sz w:val="28"/>
          <w:lang w:val="en-US"/>
        </w:rPr>
        <w:t> Three new members joined the committee, bringing fresh perspectives and skills to support our growth.</w:t>
      </w:r>
      <w:r w:rsidRPr="00E80E00">
        <w:rPr>
          <w:sz w:val="28"/>
        </w:rPr>
        <w:t> </w:t>
      </w:r>
    </w:p>
    <w:p w14:paraId="35333B9C" w14:textId="77777777" w:rsidR="00E80E00" w:rsidRPr="00E80E00" w:rsidRDefault="00E80E00" w:rsidP="00E80E00">
      <w:pPr>
        <w:rPr>
          <w:sz w:val="28"/>
        </w:rPr>
      </w:pPr>
      <w:r w:rsidRPr="00E80E00">
        <w:rPr>
          <w:b/>
          <w:bCs/>
          <w:sz w:val="28"/>
          <w:lang w:val="en-US"/>
        </w:rPr>
        <w:t>Governance and Office Bearers</w:t>
      </w:r>
      <w:r w:rsidRPr="00E80E00">
        <w:rPr>
          <w:sz w:val="28"/>
        </w:rPr>
        <w:t> </w:t>
      </w:r>
    </w:p>
    <w:p w14:paraId="0982AA6A" w14:textId="77777777" w:rsidR="00E80E00" w:rsidRPr="00E80E00" w:rsidRDefault="00E80E00" w:rsidP="00E80E00">
      <w:pPr>
        <w:numPr>
          <w:ilvl w:val="0"/>
          <w:numId w:val="10"/>
        </w:numPr>
        <w:rPr>
          <w:sz w:val="28"/>
        </w:rPr>
      </w:pPr>
      <w:r w:rsidRPr="00E80E00">
        <w:rPr>
          <w:b/>
          <w:bCs/>
          <w:sz w:val="28"/>
          <w:lang w:val="en-US"/>
        </w:rPr>
        <w:t>New Chair and Secretary:</w:t>
      </w:r>
      <w:r w:rsidRPr="00E80E00">
        <w:rPr>
          <w:sz w:val="28"/>
          <w:lang w:val="en-US"/>
        </w:rPr>
        <w:t> Elections resulted in a new Chair and Secretary, ensuring strong leadership and effective administration.</w:t>
      </w:r>
      <w:r w:rsidRPr="00E80E00">
        <w:rPr>
          <w:sz w:val="28"/>
        </w:rPr>
        <w:t> </w:t>
      </w:r>
    </w:p>
    <w:p w14:paraId="74D056B5" w14:textId="77777777" w:rsidR="00E80E00" w:rsidRPr="00E80E00" w:rsidRDefault="00E80E00" w:rsidP="00E80E00">
      <w:pPr>
        <w:numPr>
          <w:ilvl w:val="0"/>
          <w:numId w:val="11"/>
        </w:numPr>
        <w:rPr>
          <w:sz w:val="28"/>
        </w:rPr>
      </w:pPr>
      <w:r w:rsidRPr="00E80E00">
        <w:rPr>
          <w:b/>
          <w:bCs/>
          <w:sz w:val="28"/>
          <w:lang w:val="en-US"/>
        </w:rPr>
        <w:t>Treasurer Role Created:</w:t>
      </w:r>
      <w:r w:rsidRPr="00E80E00">
        <w:rPr>
          <w:sz w:val="28"/>
          <w:lang w:val="en-US"/>
        </w:rPr>
        <w:t> A dedicated Treasurer role was established to strengthen financial oversight and accountability.</w:t>
      </w:r>
      <w:r w:rsidRPr="00E80E00">
        <w:rPr>
          <w:sz w:val="28"/>
        </w:rPr>
        <w:t> </w:t>
      </w:r>
    </w:p>
    <w:p w14:paraId="779B526A" w14:textId="77777777" w:rsidR="00E80E00" w:rsidRPr="00E80E00" w:rsidRDefault="00E80E00" w:rsidP="00E80E00">
      <w:pPr>
        <w:numPr>
          <w:ilvl w:val="0"/>
          <w:numId w:val="12"/>
        </w:numPr>
        <w:rPr>
          <w:sz w:val="28"/>
        </w:rPr>
      </w:pPr>
      <w:r w:rsidRPr="00E80E00">
        <w:rPr>
          <w:b/>
          <w:bCs/>
          <w:sz w:val="28"/>
          <w:lang w:val="en-US"/>
        </w:rPr>
        <w:t>Production Committee Member:</w:t>
      </w:r>
      <w:r w:rsidRPr="00E80E00">
        <w:rPr>
          <w:sz w:val="28"/>
          <w:lang w:val="en-US"/>
        </w:rPr>
        <w:t> A new role was introduced to support event planning and delivery, particularly for our festival ambitions.</w:t>
      </w:r>
      <w:r w:rsidRPr="00E80E00">
        <w:rPr>
          <w:sz w:val="28"/>
        </w:rPr>
        <w:t> </w:t>
      </w:r>
    </w:p>
    <w:p w14:paraId="1CB5A5AB" w14:textId="77777777" w:rsidR="00E80E00" w:rsidRPr="00E80E00" w:rsidRDefault="00E80E00" w:rsidP="00E80E00">
      <w:pPr>
        <w:rPr>
          <w:sz w:val="28"/>
        </w:rPr>
      </w:pPr>
      <w:r w:rsidRPr="00E80E00">
        <w:rPr>
          <w:b/>
          <w:bCs/>
          <w:sz w:val="28"/>
          <w:lang w:val="en-US"/>
        </w:rPr>
        <w:t>Events and Community Engagement</w:t>
      </w:r>
      <w:r w:rsidRPr="00E80E00">
        <w:rPr>
          <w:sz w:val="28"/>
        </w:rPr>
        <w:t> </w:t>
      </w:r>
    </w:p>
    <w:p w14:paraId="7FA16004" w14:textId="77777777" w:rsidR="00E80E00" w:rsidRPr="00E80E00" w:rsidRDefault="00E80E00" w:rsidP="00E80E00">
      <w:pPr>
        <w:numPr>
          <w:ilvl w:val="0"/>
          <w:numId w:val="13"/>
        </w:numPr>
        <w:rPr>
          <w:sz w:val="28"/>
        </w:rPr>
      </w:pPr>
      <w:r w:rsidRPr="00E80E00">
        <w:rPr>
          <w:b/>
          <w:bCs/>
          <w:sz w:val="28"/>
          <w:lang w:val="en-US"/>
        </w:rPr>
        <w:t>Festival in a Day:</w:t>
      </w:r>
      <w:r w:rsidRPr="00E80E00">
        <w:rPr>
          <w:sz w:val="28"/>
          <w:lang w:val="en-US"/>
        </w:rPr>
        <w:t> Building on the Pride Parade, we are planning a combined Pride Parade and Festival at the Nevis Centre. This will create a full day of celebration, visibility, and community connection.</w:t>
      </w:r>
      <w:r w:rsidRPr="00E80E00">
        <w:rPr>
          <w:sz w:val="28"/>
        </w:rPr>
        <w:t> </w:t>
      </w:r>
    </w:p>
    <w:p w14:paraId="6CED83EB" w14:textId="77777777" w:rsidR="00E80E00" w:rsidRPr="00E80E00" w:rsidRDefault="00E80E00" w:rsidP="00E80E00">
      <w:pPr>
        <w:numPr>
          <w:ilvl w:val="0"/>
          <w:numId w:val="14"/>
        </w:numPr>
        <w:rPr>
          <w:sz w:val="28"/>
        </w:rPr>
      </w:pPr>
      <w:r w:rsidRPr="00E80E00">
        <w:rPr>
          <w:b/>
          <w:bCs/>
          <w:sz w:val="28"/>
          <w:lang w:val="en-US"/>
        </w:rPr>
        <w:t>Community Events:</w:t>
      </w:r>
      <w:r w:rsidRPr="00E80E00">
        <w:rPr>
          <w:sz w:val="28"/>
          <w:lang w:val="en-US"/>
        </w:rPr>
        <w:t> We hosted Drag Bingo and 10-pin bowling, bringing people together in fun, inclusive settings.</w:t>
      </w:r>
      <w:r w:rsidRPr="00E80E00">
        <w:rPr>
          <w:sz w:val="28"/>
        </w:rPr>
        <w:t> </w:t>
      </w:r>
    </w:p>
    <w:p w14:paraId="6EEAC1FC" w14:textId="77777777" w:rsidR="00E80E00" w:rsidRPr="00E80E00" w:rsidRDefault="00E80E00" w:rsidP="00E80E00">
      <w:pPr>
        <w:numPr>
          <w:ilvl w:val="0"/>
          <w:numId w:val="15"/>
        </w:numPr>
        <w:rPr>
          <w:sz w:val="28"/>
        </w:rPr>
      </w:pPr>
      <w:r w:rsidRPr="00E80E00">
        <w:rPr>
          <w:b/>
          <w:bCs/>
          <w:sz w:val="28"/>
          <w:lang w:val="en-US"/>
        </w:rPr>
        <w:t>Rotary Club Christmas Fair:</w:t>
      </w:r>
      <w:r w:rsidRPr="00E80E00">
        <w:rPr>
          <w:sz w:val="28"/>
          <w:lang w:val="en-US"/>
        </w:rPr>
        <w:t> Lochaber Pride attended the Rotary Club Christmas Fair, strengthening visibility and connections within the wider community.</w:t>
      </w:r>
      <w:r w:rsidRPr="00E80E00">
        <w:rPr>
          <w:sz w:val="28"/>
        </w:rPr>
        <w:t> </w:t>
      </w:r>
    </w:p>
    <w:p w14:paraId="3F20C4E0" w14:textId="77777777" w:rsidR="00E80E00" w:rsidRPr="00E80E00" w:rsidRDefault="00E80E00" w:rsidP="00E80E00">
      <w:pPr>
        <w:rPr>
          <w:sz w:val="28"/>
        </w:rPr>
      </w:pPr>
      <w:r w:rsidRPr="00E80E00">
        <w:rPr>
          <w:b/>
          <w:bCs/>
          <w:sz w:val="28"/>
          <w:lang w:val="en-US"/>
        </w:rPr>
        <w:t>Fundraising</w:t>
      </w:r>
      <w:r w:rsidRPr="00E80E00">
        <w:rPr>
          <w:sz w:val="28"/>
        </w:rPr>
        <w:t> </w:t>
      </w:r>
    </w:p>
    <w:p w14:paraId="672DA79B" w14:textId="77777777" w:rsidR="00E80E00" w:rsidRPr="00E80E00" w:rsidRDefault="00E80E00" w:rsidP="00E80E00">
      <w:pPr>
        <w:numPr>
          <w:ilvl w:val="0"/>
          <w:numId w:val="16"/>
        </w:numPr>
        <w:rPr>
          <w:sz w:val="28"/>
        </w:rPr>
      </w:pPr>
      <w:r w:rsidRPr="00E80E00">
        <w:rPr>
          <w:b/>
          <w:bCs/>
          <w:sz w:val="28"/>
          <w:lang w:val="en-US"/>
        </w:rPr>
        <w:lastRenderedPageBreak/>
        <w:t>Rainbow Lottery Membership:</w:t>
      </w:r>
      <w:r w:rsidRPr="00E80E00">
        <w:rPr>
          <w:sz w:val="28"/>
          <w:lang w:val="en-US"/>
        </w:rPr>
        <w:t> Lochaber Pride joined the Rainbow Lottery, providing supporters with a fun way to contribute.</w:t>
      </w:r>
      <w:r w:rsidRPr="00E80E00">
        <w:rPr>
          <w:sz w:val="28"/>
        </w:rPr>
        <w:t> </w:t>
      </w:r>
    </w:p>
    <w:p w14:paraId="2022AC3B" w14:textId="1BDB696C" w:rsidR="00782DB6" w:rsidRPr="00E80E00" w:rsidRDefault="00E80E00" w:rsidP="003D087C">
      <w:pPr>
        <w:numPr>
          <w:ilvl w:val="0"/>
          <w:numId w:val="17"/>
        </w:numPr>
        <w:rPr>
          <w:color w:val="7F7F7F" w:themeColor="text1" w:themeTint="80"/>
          <w:sz w:val="28"/>
        </w:rPr>
      </w:pPr>
      <w:r w:rsidRPr="00E80E00">
        <w:rPr>
          <w:b/>
          <w:bCs/>
          <w:sz w:val="28"/>
          <w:lang w:val="en-US"/>
        </w:rPr>
        <w:t>Easy Funding Platforms:</w:t>
      </w:r>
      <w:r w:rsidRPr="00E80E00">
        <w:rPr>
          <w:sz w:val="28"/>
          <w:lang w:val="en-US"/>
        </w:rPr>
        <w:t> We also registered with easy funding platforms, raising approximately £xxx through these outlets. These initiatives diversify our income streams and strengthen sustainability.</w:t>
      </w:r>
      <w:r w:rsidRPr="00E80E00">
        <w:rPr>
          <w:sz w:val="28"/>
        </w:rPr>
        <w:t> </w:t>
      </w:r>
    </w:p>
    <w:p w14:paraId="2022AC3C" w14:textId="77777777" w:rsidR="00782DB6" w:rsidRPr="00815FA7" w:rsidRDefault="00782DB6" w:rsidP="00782DB6">
      <w:pPr>
        <w:rPr>
          <w:color w:val="7F7F7F" w:themeColor="text1" w:themeTint="80"/>
          <w:sz w:val="28"/>
        </w:rPr>
      </w:pPr>
      <w:r>
        <w:rPr>
          <w:color w:val="7F7F7F" w:themeColor="text1" w:themeTint="80"/>
          <w:sz w:val="28"/>
        </w:rPr>
        <w:br w:type="page"/>
      </w:r>
      <w:r w:rsidRPr="00815FA7">
        <w:rPr>
          <w:b/>
          <w:color w:val="006666"/>
          <w:sz w:val="28"/>
        </w:rPr>
        <w:lastRenderedPageBreak/>
        <w:t>Financial review</w:t>
      </w:r>
    </w:p>
    <w:p w14:paraId="2022AC3D" w14:textId="77777777" w:rsidR="00BC6C07" w:rsidRDefault="00BC6C07" w:rsidP="00782DB6">
      <w:pPr>
        <w:rPr>
          <w:color w:val="7F7F7F" w:themeColor="text1" w:themeTint="80"/>
          <w:sz w:val="28"/>
        </w:rPr>
      </w:pPr>
    </w:p>
    <w:p w14:paraId="2022AC3E" w14:textId="4977740A" w:rsidR="00782DB6" w:rsidRPr="00815FA7" w:rsidRDefault="00E80E00" w:rsidP="00782DB6">
      <w:pPr>
        <w:rPr>
          <w:color w:val="7F7F7F" w:themeColor="text1" w:themeTint="80"/>
          <w:sz w:val="28"/>
        </w:rPr>
      </w:pPr>
      <w:r>
        <w:rPr>
          <w:noProof/>
        </w:rPr>
        <w:drawing>
          <wp:inline distT="0" distB="0" distL="0" distR="0" wp14:anchorId="428EACF7" wp14:editId="768E6362">
            <wp:extent cx="4572000" cy="2743200"/>
            <wp:effectExtent l="0" t="0" r="0" b="0"/>
            <wp:docPr id="15026705" name="Chart 1">
              <a:extLst xmlns:a="http://schemas.openxmlformats.org/drawingml/2006/main">
                <a:ext uri="{FF2B5EF4-FFF2-40B4-BE49-F238E27FC236}">
                  <a16:creationId xmlns:a16="http://schemas.microsoft.com/office/drawing/2014/main" id="{F59210A2-6CB6-A9F5-9352-2EECA5101E8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9"/>
              </a:graphicData>
            </a:graphic>
          </wp:inline>
        </w:drawing>
      </w:r>
    </w:p>
    <w:p w14:paraId="2022AC3F" w14:textId="77777777" w:rsidR="00782DB6" w:rsidRPr="00815FA7" w:rsidRDefault="00782DB6" w:rsidP="00782DB6">
      <w:pPr>
        <w:rPr>
          <w:color w:val="7F7F7F" w:themeColor="text1" w:themeTint="80"/>
          <w:sz w:val="28"/>
        </w:rPr>
      </w:pPr>
      <w:r w:rsidRPr="00815FA7">
        <w:rPr>
          <w:color w:val="006666"/>
          <w:sz w:val="28"/>
        </w:rPr>
        <w:t>Statement of the charity’s policy on reserves</w:t>
      </w:r>
    </w:p>
    <w:p w14:paraId="72A60FA5" w14:textId="77777777" w:rsidR="00E80E00" w:rsidRPr="00815FA7" w:rsidRDefault="00E80E00" w:rsidP="00E80E00">
      <w:pPr>
        <w:rPr>
          <w:sz w:val="28"/>
        </w:rPr>
      </w:pPr>
      <w:r>
        <w:rPr>
          <w:sz w:val="28"/>
        </w:rPr>
        <w:t>We have a policy of maintaining a reserve of at least 25% of our annual income.</w:t>
      </w:r>
    </w:p>
    <w:p w14:paraId="2022AC41" w14:textId="77777777" w:rsidR="00782DB6" w:rsidRPr="00815FA7" w:rsidRDefault="00782DB6" w:rsidP="00782DB6">
      <w:pPr>
        <w:rPr>
          <w:color w:val="7F7F7F" w:themeColor="text1" w:themeTint="80"/>
          <w:sz w:val="28"/>
        </w:rPr>
      </w:pPr>
    </w:p>
    <w:p w14:paraId="2022AC42" w14:textId="77777777" w:rsidR="00782DB6" w:rsidRPr="00815FA7" w:rsidRDefault="00782DB6" w:rsidP="00782DB6">
      <w:pPr>
        <w:rPr>
          <w:color w:val="006666"/>
          <w:sz w:val="28"/>
        </w:rPr>
      </w:pPr>
      <w:r w:rsidRPr="00815FA7">
        <w:rPr>
          <w:color w:val="006666"/>
          <w:sz w:val="28"/>
        </w:rPr>
        <w:t>Details of any deficit</w:t>
      </w:r>
    </w:p>
    <w:p w14:paraId="2022AC44" w14:textId="48F99306" w:rsidR="00782DB6" w:rsidRDefault="00E80E00" w:rsidP="00782DB6">
      <w:pPr>
        <w:rPr>
          <w:sz w:val="28"/>
        </w:rPr>
      </w:pPr>
      <w:r>
        <w:rPr>
          <w:sz w:val="28"/>
        </w:rPr>
        <w:t>There was no financial deficit in this accounting period.</w:t>
      </w:r>
    </w:p>
    <w:p w14:paraId="0A464890" w14:textId="77777777" w:rsidR="00EB309A" w:rsidRPr="00815FA7" w:rsidRDefault="00EB309A" w:rsidP="00782DB6">
      <w:pPr>
        <w:rPr>
          <w:color w:val="7F7F7F" w:themeColor="text1" w:themeTint="80"/>
          <w:sz w:val="28"/>
        </w:rPr>
      </w:pPr>
    </w:p>
    <w:p w14:paraId="2022AC47" w14:textId="77777777" w:rsidR="00F030D9" w:rsidRDefault="00F030D9">
      <w:pPr>
        <w:rPr>
          <w:color w:val="7F7F7F" w:themeColor="text1" w:themeTint="80"/>
          <w:sz w:val="28"/>
        </w:rPr>
      </w:pPr>
      <w:r>
        <w:rPr>
          <w:color w:val="7F7F7F" w:themeColor="text1" w:themeTint="80"/>
          <w:sz w:val="28"/>
        </w:rPr>
        <w:br w:type="page"/>
      </w:r>
    </w:p>
    <w:p w14:paraId="2022AC48" w14:textId="77777777" w:rsidR="00F030D9" w:rsidRDefault="00F030D9" w:rsidP="00F030D9">
      <w:pPr>
        <w:rPr>
          <w:b/>
          <w:color w:val="006666"/>
          <w:sz w:val="28"/>
        </w:rPr>
      </w:pPr>
      <w:proofErr w:type="gramStart"/>
      <w:r>
        <w:rPr>
          <w:b/>
          <w:color w:val="006666"/>
          <w:sz w:val="28"/>
        </w:rPr>
        <w:lastRenderedPageBreak/>
        <w:t>Future plans</w:t>
      </w:r>
      <w:proofErr w:type="gramEnd"/>
    </w:p>
    <w:p w14:paraId="43B39E88" w14:textId="77777777" w:rsidR="00EB309A" w:rsidRPr="00EB309A" w:rsidRDefault="00EB309A" w:rsidP="00EB309A">
      <w:pPr>
        <w:numPr>
          <w:ilvl w:val="0"/>
          <w:numId w:val="18"/>
        </w:numPr>
        <w:rPr>
          <w:sz w:val="28"/>
        </w:rPr>
      </w:pPr>
      <w:r w:rsidRPr="00EB309A">
        <w:rPr>
          <w:sz w:val="28"/>
          <w:lang w:val="en-US"/>
        </w:rPr>
        <w:t>Continue expanding </w:t>
      </w:r>
      <w:proofErr w:type="gramStart"/>
      <w:r w:rsidRPr="00EB309A">
        <w:rPr>
          <w:sz w:val="28"/>
          <w:lang w:val="en-US"/>
        </w:rPr>
        <w:t>schools</w:t>
      </w:r>
      <w:proofErr w:type="gramEnd"/>
      <w:r w:rsidRPr="00EB309A">
        <w:rPr>
          <w:sz w:val="28"/>
          <w:lang w:val="en-US"/>
        </w:rPr>
        <w:t> outreach to more communities across Lochaber.</w:t>
      </w:r>
      <w:r w:rsidRPr="00EB309A">
        <w:rPr>
          <w:sz w:val="28"/>
        </w:rPr>
        <w:t> </w:t>
      </w:r>
    </w:p>
    <w:p w14:paraId="5CD58E83" w14:textId="77777777" w:rsidR="00EB309A" w:rsidRPr="00EB309A" w:rsidRDefault="00EB309A" w:rsidP="00EB309A">
      <w:pPr>
        <w:numPr>
          <w:ilvl w:val="0"/>
          <w:numId w:val="19"/>
        </w:numPr>
        <w:rPr>
          <w:sz w:val="28"/>
        </w:rPr>
      </w:pPr>
      <w:r w:rsidRPr="00EB309A">
        <w:rPr>
          <w:sz w:val="28"/>
          <w:lang w:val="en-US"/>
        </w:rPr>
        <w:t>Deliver the Pride Festival in a Day, ensuring safety, inclusivity, and impact.</w:t>
      </w:r>
      <w:r w:rsidRPr="00EB309A">
        <w:rPr>
          <w:sz w:val="28"/>
        </w:rPr>
        <w:t> </w:t>
      </w:r>
    </w:p>
    <w:p w14:paraId="07C91FE5" w14:textId="77777777" w:rsidR="00EB309A" w:rsidRPr="00EB309A" w:rsidRDefault="00EB309A" w:rsidP="00EB309A">
      <w:pPr>
        <w:numPr>
          <w:ilvl w:val="0"/>
          <w:numId w:val="20"/>
        </w:numPr>
        <w:rPr>
          <w:sz w:val="28"/>
        </w:rPr>
      </w:pPr>
      <w:r w:rsidRPr="00EB309A">
        <w:rPr>
          <w:sz w:val="28"/>
          <w:lang w:val="en-US"/>
        </w:rPr>
        <w:t>Strengthen governance and financial sustainability through clear policies and active trustee engagement.</w:t>
      </w:r>
      <w:r w:rsidRPr="00EB309A">
        <w:rPr>
          <w:sz w:val="28"/>
        </w:rPr>
        <w:t> </w:t>
      </w:r>
    </w:p>
    <w:p w14:paraId="49D941AC" w14:textId="77777777" w:rsidR="00EB309A" w:rsidRPr="00EB309A" w:rsidRDefault="00EB309A" w:rsidP="00EB309A">
      <w:pPr>
        <w:numPr>
          <w:ilvl w:val="0"/>
          <w:numId w:val="21"/>
        </w:numPr>
        <w:rPr>
          <w:sz w:val="28"/>
        </w:rPr>
      </w:pPr>
      <w:r w:rsidRPr="00EB309A">
        <w:rPr>
          <w:sz w:val="28"/>
          <w:lang w:val="en-US"/>
        </w:rPr>
        <w:t>Enhance member engagement via the website and dedicated resources.</w:t>
      </w:r>
      <w:r w:rsidRPr="00EB309A">
        <w:rPr>
          <w:sz w:val="28"/>
        </w:rPr>
        <w:t> </w:t>
      </w:r>
    </w:p>
    <w:p w14:paraId="2022AC4A" w14:textId="77777777" w:rsidR="00F030D9" w:rsidRDefault="00F030D9" w:rsidP="00F030D9">
      <w:pPr>
        <w:rPr>
          <w:color w:val="7F7F7F" w:themeColor="text1" w:themeTint="80"/>
          <w:sz w:val="28"/>
        </w:rPr>
      </w:pPr>
    </w:p>
    <w:p w14:paraId="2022AC4B" w14:textId="77777777" w:rsidR="00F030D9" w:rsidRDefault="00F030D9" w:rsidP="00F030D9">
      <w:pPr>
        <w:rPr>
          <w:b/>
          <w:color w:val="006666"/>
          <w:sz w:val="28"/>
        </w:rPr>
      </w:pPr>
      <w:r>
        <w:rPr>
          <w:b/>
          <w:color w:val="006666"/>
          <w:sz w:val="28"/>
        </w:rPr>
        <w:t>Additional information</w:t>
      </w:r>
    </w:p>
    <w:p w14:paraId="2022AC4D" w14:textId="0B34BA05" w:rsidR="00F030D9" w:rsidRPr="00EB309A" w:rsidRDefault="00EB309A">
      <w:pPr>
        <w:rPr>
          <w:sz w:val="28"/>
        </w:rPr>
      </w:pPr>
      <w:r w:rsidRPr="00EB309A">
        <w:rPr>
          <w:sz w:val="28"/>
          <w:lang w:val="en-US"/>
        </w:rPr>
        <w:t>Lochaber Pride has made significant progress in outreach, governance, fundraising, and event planning. The successful hosting of our first Pride Parade stands as a landmark achievement, showcasing the strength of our community and the commitment of our trustees. The trustees remain dedicated to transparency, inclusivity, and empowerment as we move forward into the next year.</w:t>
      </w:r>
      <w:r w:rsidRPr="00EB309A">
        <w:rPr>
          <w:sz w:val="28"/>
        </w:rPr>
        <w:t> </w:t>
      </w:r>
      <w:r w:rsidR="00F030D9" w:rsidRPr="00EB309A">
        <w:rPr>
          <w:sz w:val="28"/>
        </w:rPr>
        <w:br w:type="page"/>
      </w:r>
    </w:p>
    <w:p w14:paraId="2022AC4E" w14:textId="77777777" w:rsidR="00F030D9" w:rsidRPr="00F030D9" w:rsidRDefault="00F030D9" w:rsidP="00F030D9">
      <w:pPr>
        <w:rPr>
          <w:b/>
          <w:color w:val="006666"/>
          <w:sz w:val="28"/>
        </w:rPr>
      </w:pPr>
      <w:r w:rsidRPr="00F030D9">
        <w:rPr>
          <w:b/>
          <w:color w:val="006666"/>
          <w:sz w:val="28"/>
        </w:rPr>
        <w:lastRenderedPageBreak/>
        <w:t>Declaration</w:t>
      </w:r>
    </w:p>
    <w:p w14:paraId="2022AC4F" w14:textId="77777777" w:rsidR="00F030D9" w:rsidRPr="00C71F13" w:rsidRDefault="00EC2A36" w:rsidP="00F030D9">
      <w:pPr>
        <w:rPr>
          <w:sz w:val="28"/>
        </w:rPr>
      </w:pPr>
      <w:r w:rsidRPr="3BCDAB8D">
        <w:rPr>
          <w:sz w:val="28"/>
          <w:szCs w:val="28"/>
        </w:rPr>
        <w:t>Signe</w:t>
      </w:r>
      <w:r w:rsidR="00176AB6" w:rsidRPr="3BCDAB8D">
        <w:rPr>
          <w:sz w:val="28"/>
          <w:szCs w:val="28"/>
        </w:rPr>
        <w:t>d on behalf of the charity trustees:</w:t>
      </w:r>
    </w:p>
    <w:p w14:paraId="2022AC50" w14:textId="78C0BEC2" w:rsidR="00F030D9" w:rsidRPr="00C71F13" w:rsidRDefault="7530BB84" w:rsidP="3BCDAB8D">
      <w:r>
        <w:rPr>
          <w:noProof/>
        </w:rPr>
        <w:drawing>
          <wp:inline distT="0" distB="0" distL="0" distR="0" wp14:anchorId="0666CE7A" wp14:editId="0E03A931">
            <wp:extent cx="2946551" cy="660434"/>
            <wp:effectExtent l="0" t="0" r="0" b="0"/>
            <wp:docPr id="1209221544" name="draw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09221544" name="Picture 1209221544"/>
                    <pic:cNvPicPr/>
                  </pic:nvPicPr>
                  <pic:blipFill>
                    <a:blip r:embed="rId30">
                      <a:extLst>
                        <a:ext uri="{28A0092B-C50C-407E-A947-70E740481C1C}">
                          <a14:useLocalDpi xmlns:a14="http://schemas.microsoft.com/office/drawing/2010/main"/>
                        </a:ext>
                      </a:extLst>
                    </a:blip>
                    <a:stretch>
                      <a:fillRect/>
                    </a:stretch>
                  </pic:blipFill>
                  <pic:spPr>
                    <a:xfrm>
                      <a:off x="0" y="0"/>
                      <a:ext cx="2946551" cy="660434"/>
                    </a:xfrm>
                    <a:prstGeom prst="rect">
                      <a:avLst/>
                    </a:prstGeom>
                  </pic:spPr>
                </pic:pic>
              </a:graphicData>
            </a:graphic>
          </wp:inline>
        </w:drawing>
      </w:r>
    </w:p>
    <w:p w14:paraId="2022AC51" w14:textId="77777777" w:rsidR="00F030D9" w:rsidRPr="00F030D9" w:rsidRDefault="00F030D9" w:rsidP="00F030D9">
      <w:pPr>
        <w:rPr>
          <w:color w:val="7F7F7F" w:themeColor="text1" w:themeTint="80"/>
          <w:sz w:val="28"/>
        </w:rPr>
      </w:pPr>
    </w:p>
    <w:p w14:paraId="2022AC52" w14:textId="77777777" w:rsidR="00F030D9" w:rsidRPr="00C71F13" w:rsidRDefault="00F030D9" w:rsidP="0386F06B">
      <w:pPr>
        <w:rPr>
          <w:sz w:val="28"/>
          <w:szCs w:val="28"/>
        </w:rPr>
      </w:pPr>
    </w:p>
    <w:p w14:paraId="2022AC53" w14:textId="0D7AEC86" w:rsidR="00F030D9" w:rsidRPr="00C71F13" w:rsidRDefault="00F030D9" w:rsidP="00F030D9">
      <w:r w:rsidRPr="36B6BDCE">
        <w:rPr>
          <w:sz w:val="28"/>
          <w:szCs w:val="28"/>
        </w:rPr>
        <w:t>Print name</w:t>
      </w:r>
      <w:r>
        <w:tab/>
      </w:r>
      <w:r>
        <w:tab/>
      </w:r>
      <w:r>
        <w:tab/>
      </w:r>
      <w:r>
        <w:tab/>
      </w:r>
      <w:r w:rsidR="4F9FAFF9" w:rsidRPr="36B6BDCE">
        <w:rPr>
          <w:sz w:val="28"/>
          <w:szCs w:val="28"/>
        </w:rPr>
        <w:t xml:space="preserve">    Iain Millar</w:t>
      </w:r>
    </w:p>
    <w:p w14:paraId="2022AC54" w14:textId="77777777" w:rsidR="00F030D9" w:rsidRPr="00C71F13" w:rsidRDefault="00F030D9" w:rsidP="36B6BDCE">
      <w:pPr>
        <w:rPr>
          <w:sz w:val="28"/>
          <w:szCs w:val="28"/>
        </w:rPr>
      </w:pPr>
    </w:p>
    <w:p w14:paraId="2022AC55" w14:textId="02761516" w:rsidR="00F030D9" w:rsidRPr="00C71F13" w:rsidRDefault="00F030D9" w:rsidP="00F030D9">
      <w:r w:rsidRPr="3BCDAB8D">
        <w:rPr>
          <w:sz w:val="28"/>
          <w:szCs w:val="28"/>
        </w:rPr>
        <w:t xml:space="preserve">Designation </w:t>
      </w:r>
      <w:r>
        <w:tab/>
      </w:r>
      <w:r>
        <w:tab/>
      </w:r>
      <w:r>
        <w:tab/>
      </w:r>
      <w:r w:rsidR="4335CFBD" w:rsidRPr="3BCDAB8D">
        <w:rPr>
          <w:sz w:val="28"/>
          <w:szCs w:val="28"/>
        </w:rPr>
        <w:t xml:space="preserve">    Chair</w:t>
      </w:r>
    </w:p>
    <w:p w14:paraId="2022AC56" w14:textId="77777777" w:rsidR="00F030D9" w:rsidRPr="00C71F13" w:rsidRDefault="00F030D9" w:rsidP="3BCDAB8D">
      <w:pPr>
        <w:rPr>
          <w:sz w:val="28"/>
          <w:szCs w:val="28"/>
        </w:rPr>
      </w:pPr>
    </w:p>
    <w:p w14:paraId="2022AC57" w14:textId="5C595F5F" w:rsidR="00F030D9" w:rsidRPr="00C71F13" w:rsidRDefault="00F030D9" w:rsidP="00F030D9">
      <w:r w:rsidRPr="3BCDAB8D">
        <w:rPr>
          <w:sz w:val="28"/>
          <w:szCs w:val="28"/>
        </w:rPr>
        <w:t>Date</w:t>
      </w:r>
      <w:r>
        <w:tab/>
      </w:r>
      <w:r>
        <w:tab/>
      </w:r>
      <w:r>
        <w:tab/>
      </w:r>
      <w:r>
        <w:tab/>
      </w:r>
      <w:r>
        <w:tab/>
      </w:r>
      <w:r w:rsidR="2E195222" w:rsidRPr="3BCDAB8D">
        <w:rPr>
          <w:sz w:val="28"/>
          <w:szCs w:val="28"/>
        </w:rPr>
        <w:t xml:space="preserve">    01/02/2026</w:t>
      </w:r>
    </w:p>
    <w:p w14:paraId="2022AC58" w14:textId="77777777" w:rsidR="00F030D9" w:rsidRPr="00C71F13" w:rsidRDefault="00F030D9" w:rsidP="00F030D9">
      <w:pPr>
        <w:rPr>
          <w:sz w:val="28"/>
        </w:rPr>
      </w:pPr>
    </w:p>
    <w:p w14:paraId="2022AC59" w14:textId="77777777" w:rsidR="003D087C" w:rsidRPr="003D087C" w:rsidRDefault="003D087C" w:rsidP="003D087C">
      <w:pPr>
        <w:rPr>
          <w:color w:val="7F7F7F" w:themeColor="text1" w:themeTint="80"/>
          <w:sz w:val="28"/>
        </w:rPr>
      </w:pPr>
    </w:p>
    <w:sectPr w:rsidR="003D087C" w:rsidRPr="003D087C" w:rsidSect="00D7238F">
      <w:footerReference w:type="default" r:id="rId31"/>
      <w:pgSz w:w="11906" w:h="16838"/>
      <w:pgMar w:top="1440" w:right="1700" w:bottom="1440" w:left="1440" w:header="708" w:footer="708"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A3FB461" w14:textId="77777777" w:rsidR="009A3A55" w:rsidRDefault="009A3A55" w:rsidP="00D7238F">
      <w:pPr>
        <w:spacing w:after="0" w:line="240" w:lineRule="auto"/>
      </w:pPr>
      <w:r>
        <w:separator/>
      </w:r>
    </w:p>
  </w:endnote>
  <w:endnote w:type="continuationSeparator" w:id="0">
    <w:p w14:paraId="00810B46" w14:textId="77777777" w:rsidR="009A3A55" w:rsidRDefault="009A3A55" w:rsidP="00D7238F">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decorative"/>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A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Arial">
    <w:panose1 w:val="020B0604020202020204"/>
    <w:charset w:val="00"/>
    <w:family w:val="swiss"/>
    <w:pitch w:val="variable"/>
    <w:sig w:usb0="E0002AFF" w:usb1="C0007843" w:usb2="00000009" w:usb3="00000000" w:csb0="000001FF" w:csb1="00000000"/>
  </w:font>
  <w:font w:name="Calibri">
    <w:panose1 w:val="020F0502020204030204"/>
    <w:charset w:val="00"/>
    <w:family w:val="swiss"/>
    <w:pitch w:val="variable"/>
    <w:sig w:usb0="E0002AFF" w:usb1="C0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Cambria">
    <w:panose1 w:val="02040503050406030204"/>
    <w:charset w:val="00"/>
    <w:family w:val="roman"/>
    <w:pitch w:val="variable"/>
    <w:sig w:usb0="E00002FF" w:usb1="400004FF"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5000" w:type="pct"/>
      <w:tblBorders>
        <w:top w:val="single" w:sz="18" w:space="0" w:color="808080" w:themeColor="background1" w:themeShade="80"/>
        <w:insideV w:val="single" w:sz="18" w:space="0" w:color="808080" w:themeColor="background1" w:themeShade="80"/>
      </w:tblBorders>
      <w:tblLook w:val="04A0" w:firstRow="1" w:lastRow="0" w:firstColumn="1" w:lastColumn="0" w:noHBand="0" w:noVBand="1"/>
    </w:tblPr>
    <w:tblGrid>
      <w:gridCol w:w="916"/>
      <w:gridCol w:w="7850"/>
    </w:tblGrid>
    <w:tr w:rsidR="00D7238F" w14:paraId="2022AC70" w14:textId="77777777" w:rsidTr="00D7238F">
      <w:tc>
        <w:tcPr>
          <w:tcW w:w="931" w:type="dxa"/>
        </w:tcPr>
        <w:p w14:paraId="2022AC6E" w14:textId="77777777" w:rsidR="00D7238F" w:rsidRPr="00D7238F" w:rsidRDefault="007E65C8">
          <w:pPr>
            <w:pStyle w:val="Footer"/>
            <w:jc w:val="right"/>
            <w:rPr>
              <w:b/>
              <w:bCs/>
              <w:color w:val="4F81BD" w:themeColor="accent1"/>
              <w:szCs w:val="24"/>
            </w:rPr>
          </w:pPr>
          <w:r w:rsidRPr="00D7238F">
            <w:rPr>
              <w:color w:val="006666"/>
              <w:szCs w:val="24"/>
            </w:rPr>
            <w:fldChar w:fldCharType="begin"/>
          </w:r>
          <w:r w:rsidR="00D7238F" w:rsidRPr="00D7238F">
            <w:rPr>
              <w:color w:val="006666"/>
              <w:szCs w:val="24"/>
            </w:rPr>
            <w:instrText xml:space="preserve"> PAGE   \* MERGEFORMAT </w:instrText>
          </w:r>
          <w:r w:rsidRPr="00D7238F">
            <w:rPr>
              <w:color w:val="006666"/>
              <w:szCs w:val="24"/>
            </w:rPr>
            <w:fldChar w:fldCharType="separate"/>
          </w:r>
          <w:r w:rsidR="00A51688" w:rsidRPr="00A51688">
            <w:rPr>
              <w:b/>
              <w:bCs/>
              <w:noProof/>
              <w:color w:val="006666"/>
              <w:szCs w:val="24"/>
            </w:rPr>
            <w:t>2</w:t>
          </w:r>
          <w:r w:rsidRPr="00D7238F">
            <w:rPr>
              <w:b/>
              <w:bCs/>
              <w:noProof/>
              <w:color w:val="006666"/>
              <w:szCs w:val="24"/>
            </w:rPr>
            <w:fldChar w:fldCharType="end"/>
          </w:r>
        </w:p>
      </w:tc>
      <w:tc>
        <w:tcPr>
          <w:tcW w:w="8051" w:type="dxa"/>
        </w:tcPr>
        <w:p w14:paraId="2022AC6F" w14:textId="77777777" w:rsidR="00D7238F" w:rsidRDefault="00D7238F" w:rsidP="00D7238F">
          <w:pPr>
            <w:pStyle w:val="Footer"/>
            <w:jc w:val="right"/>
          </w:pPr>
        </w:p>
      </w:tc>
    </w:tr>
  </w:tbl>
  <w:p w14:paraId="2022AC71" w14:textId="77777777" w:rsidR="00D7238F" w:rsidRDefault="00D7238F" w:rsidP="00D7238F">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968D81B" w14:textId="77777777" w:rsidR="009A3A55" w:rsidRDefault="009A3A55" w:rsidP="00D7238F">
      <w:pPr>
        <w:spacing w:after="0" w:line="240" w:lineRule="auto"/>
      </w:pPr>
      <w:r>
        <w:separator/>
      </w:r>
    </w:p>
  </w:footnote>
  <w:footnote w:type="continuationSeparator" w:id="0">
    <w:p w14:paraId="5F1CFF85" w14:textId="77777777" w:rsidR="009A3A55" w:rsidRDefault="009A3A55" w:rsidP="00D7238F">
      <w:pPr>
        <w:spacing w:after="0" w:line="240" w:lineRule="auto"/>
      </w:pPr>
      <w:r>
        <w:continuationSeparator/>
      </w:r>
    </w:p>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A0B6FF8"/>
    <w:multiLevelType w:val="multilevel"/>
    <w:tmpl w:val="91B8A25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 w15:restartNumberingAfterBreak="0">
    <w:nsid w:val="0C7F22DB"/>
    <w:multiLevelType w:val="multilevel"/>
    <w:tmpl w:val="B7129BE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 w15:restartNumberingAfterBreak="0">
    <w:nsid w:val="13251874"/>
    <w:multiLevelType w:val="multilevel"/>
    <w:tmpl w:val="9A089FE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 w15:restartNumberingAfterBreak="0">
    <w:nsid w:val="26F23C5F"/>
    <w:multiLevelType w:val="hybridMultilevel"/>
    <w:tmpl w:val="8DEC154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 w15:restartNumberingAfterBreak="0">
    <w:nsid w:val="28E22116"/>
    <w:multiLevelType w:val="multilevel"/>
    <w:tmpl w:val="251293E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 w15:restartNumberingAfterBreak="0">
    <w:nsid w:val="29D8109B"/>
    <w:multiLevelType w:val="multilevel"/>
    <w:tmpl w:val="747C1C2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 w15:restartNumberingAfterBreak="0">
    <w:nsid w:val="2A0E1BB0"/>
    <w:multiLevelType w:val="multilevel"/>
    <w:tmpl w:val="B816DB2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 w15:restartNumberingAfterBreak="0">
    <w:nsid w:val="2E8C7DCE"/>
    <w:multiLevelType w:val="hybridMultilevel"/>
    <w:tmpl w:val="40E891FE"/>
    <w:lvl w:ilvl="0" w:tplc="0809000F">
      <w:start w:val="1"/>
      <w:numFmt w:val="decimal"/>
      <w:lvlText w:val="%1."/>
      <w:lvlJc w:val="left"/>
      <w:pPr>
        <w:ind w:left="720" w:hanging="360"/>
      </w:pPr>
      <w:rPr>
        <w:rFonts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8" w15:restartNumberingAfterBreak="0">
    <w:nsid w:val="2F837C9A"/>
    <w:multiLevelType w:val="multilevel"/>
    <w:tmpl w:val="E174BDE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 w15:restartNumberingAfterBreak="0">
    <w:nsid w:val="3AED5B97"/>
    <w:multiLevelType w:val="multilevel"/>
    <w:tmpl w:val="DBEEF39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 w15:restartNumberingAfterBreak="0">
    <w:nsid w:val="3C927F85"/>
    <w:multiLevelType w:val="multilevel"/>
    <w:tmpl w:val="D85E06D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 w15:restartNumberingAfterBreak="0">
    <w:nsid w:val="45C13D1E"/>
    <w:multiLevelType w:val="multilevel"/>
    <w:tmpl w:val="EBA6E16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 w15:restartNumberingAfterBreak="0">
    <w:nsid w:val="46DF122A"/>
    <w:multiLevelType w:val="multilevel"/>
    <w:tmpl w:val="2BA6F13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 w15:restartNumberingAfterBreak="0">
    <w:nsid w:val="49267C6B"/>
    <w:multiLevelType w:val="multilevel"/>
    <w:tmpl w:val="E56AAC6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 w15:restartNumberingAfterBreak="0">
    <w:nsid w:val="584A63D6"/>
    <w:multiLevelType w:val="hybridMultilevel"/>
    <w:tmpl w:val="3578AFB4"/>
    <w:lvl w:ilvl="0" w:tplc="15F47628">
      <w:start w:val="1"/>
      <w:numFmt w:val="bullet"/>
      <w:lvlText w:val=""/>
      <w:lvlJc w:val="left"/>
      <w:pPr>
        <w:ind w:left="720" w:hanging="360"/>
      </w:pPr>
      <w:rPr>
        <w:rFonts w:ascii="Symbol" w:hAnsi="Symbol" w:hint="default"/>
        <w:color w:val="006666"/>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5" w15:restartNumberingAfterBreak="0">
    <w:nsid w:val="5E466B52"/>
    <w:multiLevelType w:val="multilevel"/>
    <w:tmpl w:val="EB408FE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 w15:restartNumberingAfterBreak="0">
    <w:nsid w:val="6C0973DA"/>
    <w:multiLevelType w:val="multilevel"/>
    <w:tmpl w:val="634A7B1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7" w15:restartNumberingAfterBreak="0">
    <w:nsid w:val="6C704BFE"/>
    <w:multiLevelType w:val="multilevel"/>
    <w:tmpl w:val="1AB856A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8" w15:restartNumberingAfterBreak="0">
    <w:nsid w:val="6D96725A"/>
    <w:multiLevelType w:val="hybridMultilevel"/>
    <w:tmpl w:val="80C6D47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9" w15:restartNumberingAfterBreak="0">
    <w:nsid w:val="732809DD"/>
    <w:multiLevelType w:val="multilevel"/>
    <w:tmpl w:val="0EC615C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0" w15:restartNumberingAfterBreak="0">
    <w:nsid w:val="738C03DB"/>
    <w:multiLevelType w:val="hybridMultilevel"/>
    <w:tmpl w:val="40E891FE"/>
    <w:lvl w:ilvl="0" w:tplc="0809000F">
      <w:start w:val="1"/>
      <w:numFmt w:val="decimal"/>
      <w:lvlText w:val="%1."/>
      <w:lvlJc w:val="left"/>
      <w:pPr>
        <w:ind w:left="360" w:hanging="360"/>
      </w:pPr>
      <w:rPr>
        <w:rFonts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num w:numId="1" w16cid:durableId="2042195906">
    <w:abstractNumId w:val="3"/>
  </w:num>
  <w:num w:numId="2" w16cid:durableId="161896451">
    <w:abstractNumId w:val="20"/>
  </w:num>
  <w:num w:numId="3" w16cid:durableId="979961282">
    <w:abstractNumId w:val="7"/>
  </w:num>
  <w:num w:numId="4" w16cid:durableId="218443237">
    <w:abstractNumId w:val="14"/>
  </w:num>
  <w:num w:numId="5" w16cid:durableId="1587961568">
    <w:abstractNumId w:val="18"/>
  </w:num>
  <w:num w:numId="6" w16cid:durableId="732504034">
    <w:abstractNumId w:val="9"/>
  </w:num>
  <w:num w:numId="7" w16cid:durableId="65760451">
    <w:abstractNumId w:val="16"/>
  </w:num>
  <w:num w:numId="8" w16cid:durableId="1861357506">
    <w:abstractNumId w:val="11"/>
  </w:num>
  <w:num w:numId="9" w16cid:durableId="883060457">
    <w:abstractNumId w:val="6"/>
  </w:num>
  <w:num w:numId="10" w16cid:durableId="227886186">
    <w:abstractNumId w:val="10"/>
  </w:num>
  <w:num w:numId="11" w16cid:durableId="955870475">
    <w:abstractNumId w:val="12"/>
  </w:num>
  <w:num w:numId="12" w16cid:durableId="1809013414">
    <w:abstractNumId w:val="2"/>
  </w:num>
  <w:num w:numId="13" w16cid:durableId="578292938">
    <w:abstractNumId w:val="13"/>
  </w:num>
  <w:num w:numId="14" w16cid:durableId="45423050">
    <w:abstractNumId w:val="15"/>
  </w:num>
  <w:num w:numId="15" w16cid:durableId="2106656001">
    <w:abstractNumId w:val="0"/>
  </w:num>
  <w:num w:numId="16" w16cid:durableId="1816528059">
    <w:abstractNumId w:val="8"/>
  </w:num>
  <w:num w:numId="17" w16cid:durableId="1142968380">
    <w:abstractNumId w:val="5"/>
  </w:num>
  <w:num w:numId="18" w16cid:durableId="418520818">
    <w:abstractNumId w:val="4"/>
  </w:num>
  <w:num w:numId="19" w16cid:durableId="1839032099">
    <w:abstractNumId w:val="19"/>
  </w:num>
  <w:num w:numId="20" w16cid:durableId="1697537787">
    <w:abstractNumId w:val="17"/>
  </w:num>
  <w:num w:numId="21" w16cid:durableId="1115757384">
    <w:abstractNumId w:val="1"/>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50"/>
  <w:proofState w:spelling="clean" w:grammar="clean"/>
  <w:defaultTabStop w:val="720"/>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B4318F"/>
    <w:rsid w:val="0000168D"/>
    <w:rsid w:val="00013D98"/>
    <w:rsid w:val="00025062"/>
    <w:rsid w:val="00043DA4"/>
    <w:rsid w:val="000704BC"/>
    <w:rsid w:val="00090329"/>
    <w:rsid w:val="00092493"/>
    <w:rsid w:val="000A2CD0"/>
    <w:rsid w:val="000A5580"/>
    <w:rsid w:val="000A5E67"/>
    <w:rsid w:val="000C004A"/>
    <w:rsid w:val="000F0BDC"/>
    <w:rsid w:val="000F69F6"/>
    <w:rsid w:val="00176AB6"/>
    <w:rsid w:val="0028698C"/>
    <w:rsid w:val="00296B4D"/>
    <w:rsid w:val="002973B2"/>
    <w:rsid w:val="003373E4"/>
    <w:rsid w:val="003D087C"/>
    <w:rsid w:val="00466DC9"/>
    <w:rsid w:val="0047350F"/>
    <w:rsid w:val="00477233"/>
    <w:rsid w:val="00481FDB"/>
    <w:rsid w:val="004B2081"/>
    <w:rsid w:val="00516192"/>
    <w:rsid w:val="00533CCE"/>
    <w:rsid w:val="0054011A"/>
    <w:rsid w:val="00596283"/>
    <w:rsid w:val="005C00FA"/>
    <w:rsid w:val="00607C2B"/>
    <w:rsid w:val="00681358"/>
    <w:rsid w:val="00681861"/>
    <w:rsid w:val="006D0079"/>
    <w:rsid w:val="006E2873"/>
    <w:rsid w:val="00782DB6"/>
    <w:rsid w:val="007A6ABD"/>
    <w:rsid w:val="007E65C8"/>
    <w:rsid w:val="007E7698"/>
    <w:rsid w:val="00811D37"/>
    <w:rsid w:val="00815FA7"/>
    <w:rsid w:val="00896031"/>
    <w:rsid w:val="008A4FBD"/>
    <w:rsid w:val="009412E8"/>
    <w:rsid w:val="00942301"/>
    <w:rsid w:val="009606FE"/>
    <w:rsid w:val="00960AFC"/>
    <w:rsid w:val="00963CEB"/>
    <w:rsid w:val="009A3A55"/>
    <w:rsid w:val="009A6C38"/>
    <w:rsid w:val="009B799E"/>
    <w:rsid w:val="00A038B8"/>
    <w:rsid w:val="00A357CC"/>
    <w:rsid w:val="00A51688"/>
    <w:rsid w:val="00AE0AB9"/>
    <w:rsid w:val="00AF7D36"/>
    <w:rsid w:val="00B109DB"/>
    <w:rsid w:val="00B4318F"/>
    <w:rsid w:val="00BB4EBA"/>
    <w:rsid w:val="00BC6C07"/>
    <w:rsid w:val="00BC6F22"/>
    <w:rsid w:val="00BF28FF"/>
    <w:rsid w:val="00C5217F"/>
    <w:rsid w:val="00C60DA4"/>
    <w:rsid w:val="00C71F13"/>
    <w:rsid w:val="00C96CE5"/>
    <w:rsid w:val="00CE12D2"/>
    <w:rsid w:val="00CE74A8"/>
    <w:rsid w:val="00D44E7F"/>
    <w:rsid w:val="00D7238F"/>
    <w:rsid w:val="00DA6926"/>
    <w:rsid w:val="00DC03DB"/>
    <w:rsid w:val="00E55368"/>
    <w:rsid w:val="00E80E00"/>
    <w:rsid w:val="00EB309A"/>
    <w:rsid w:val="00EB387D"/>
    <w:rsid w:val="00EC2A36"/>
    <w:rsid w:val="00EC67AD"/>
    <w:rsid w:val="00ED2414"/>
    <w:rsid w:val="00EE6E01"/>
    <w:rsid w:val="00F030D9"/>
    <w:rsid w:val="0386F06B"/>
    <w:rsid w:val="2E195222"/>
    <w:rsid w:val="36B6BDCE"/>
    <w:rsid w:val="3987001E"/>
    <w:rsid w:val="3BCDAB8D"/>
    <w:rsid w:val="4335CFBD"/>
    <w:rsid w:val="487D1864"/>
    <w:rsid w:val="4F9FAFF9"/>
    <w:rsid w:val="7530BB84"/>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022ABEC"/>
  <w15:docId w15:val="{481670F6-CC5A-486A-B2EA-A945CCEC65C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Arial" w:eastAsiaTheme="minorHAnsi" w:hAnsi="Arial" w:cstheme="minorBidi"/>
        <w:sz w:val="24"/>
        <w:szCs w:val="22"/>
        <w:lang w:val="en-GB"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0F0BDC"/>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alloonText">
    <w:name w:val="Balloon Text"/>
    <w:basedOn w:val="Normal"/>
    <w:link w:val="BalloonTextChar"/>
    <w:uiPriority w:val="99"/>
    <w:semiHidden/>
    <w:unhideWhenUsed/>
    <w:rsid w:val="00B4318F"/>
    <w:pPr>
      <w:spacing w:after="0" w:line="240" w:lineRule="auto"/>
    </w:pPr>
    <w:rPr>
      <w:rFonts w:ascii="Tahoma" w:hAnsi="Tahoma" w:cs="Tahoma"/>
      <w:sz w:val="16"/>
      <w:szCs w:val="16"/>
    </w:rPr>
  </w:style>
  <w:style w:type="character" w:customStyle="1" w:styleId="BalloonTextChar">
    <w:name w:val="Balloon Text Char"/>
    <w:basedOn w:val="DefaultParagraphFont"/>
    <w:link w:val="BalloonText"/>
    <w:uiPriority w:val="99"/>
    <w:semiHidden/>
    <w:rsid w:val="00B4318F"/>
    <w:rPr>
      <w:rFonts w:ascii="Tahoma" w:hAnsi="Tahoma" w:cs="Tahoma"/>
      <w:sz w:val="16"/>
      <w:szCs w:val="16"/>
    </w:rPr>
  </w:style>
  <w:style w:type="paragraph" w:styleId="Header">
    <w:name w:val="header"/>
    <w:basedOn w:val="Normal"/>
    <w:link w:val="HeaderChar"/>
    <w:uiPriority w:val="99"/>
    <w:unhideWhenUsed/>
    <w:rsid w:val="00D7238F"/>
    <w:pPr>
      <w:tabs>
        <w:tab w:val="center" w:pos="4513"/>
        <w:tab w:val="right" w:pos="9026"/>
      </w:tabs>
      <w:spacing w:after="0" w:line="240" w:lineRule="auto"/>
    </w:pPr>
  </w:style>
  <w:style w:type="character" w:customStyle="1" w:styleId="HeaderChar">
    <w:name w:val="Header Char"/>
    <w:basedOn w:val="DefaultParagraphFont"/>
    <w:link w:val="Header"/>
    <w:uiPriority w:val="99"/>
    <w:rsid w:val="00D7238F"/>
  </w:style>
  <w:style w:type="paragraph" w:styleId="Footer">
    <w:name w:val="footer"/>
    <w:basedOn w:val="Normal"/>
    <w:link w:val="FooterChar"/>
    <w:uiPriority w:val="99"/>
    <w:unhideWhenUsed/>
    <w:rsid w:val="00D7238F"/>
    <w:pPr>
      <w:tabs>
        <w:tab w:val="center" w:pos="4513"/>
        <w:tab w:val="right" w:pos="9026"/>
      </w:tabs>
      <w:spacing w:after="0" w:line="240" w:lineRule="auto"/>
    </w:pPr>
  </w:style>
  <w:style w:type="character" w:customStyle="1" w:styleId="FooterChar">
    <w:name w:val="Footer Char"/>
    <w:basedOn w:val="DefaultParagraphFont"/>
    <w:link w:val="Footer"/>
    <w:uiPriority w:val="99"/>
    <w:rsid w:val="00D7238F"/>
  </w:style>
  <w:style w:type="paragraph" w:styleId="ListParagraph">
    <w:name w:val="List Paragraph"/>
    <w:basedOn w:val="Normal"/>
    <w:uiPriority w:val="34"/>
    <w:qFormat/>
    <w:rsid w:val="00EC67AD"/>
    <w:pPr>
      <w:ind w:left="720"/>
      <w:contextualSpacing/>
    </w:pPr>
  </w:style>
  <w:style w:type="character" w:styleId="CommentReference">
    <w:name w:val="annotation reference"/>
    <w:basedOn w:val="DefaultParagraphFont"/>
    <w:uiPriority w:val="99"/>
    <w:semiHidden/>
    <w:unhideWhenUsed/>
    <w:rsid w:val="00092493"/>
    <w:rPr>
      <w:sz w:val="16"/>
      <w:szCs w:val="16"/>
    </w:rPr>
  </w:style>
  <w:style w:type="paragraph" w:styleId="CommentText">
    <w:name w:val="annotation text"/>
    <w:basedOn w:val="Normal"/>
    <w:link w:val="CommentTextChar"/>
    <w:uiPriority w:val="99"/>
    <w:semiHidden/>
    <w:unhideWhenUsed/>
    <w:rsid w:val="00092493"/>
    <w:pPr>
      <w:spacing w:line="240" w:lineRule="auto"/>
    </w:pPr>
    <w:rPr>
      <w:sz w:val="20"/>
      <w:szCs w:val="20"/>
    </w:rPr>
  </w:style>
  <w:style w:type="character" w:customStyle="1" w:styleId="CommentTextChar">
    <w:name w:val="Comment Text Char"/>
    <w:basedOn w:val="DefaultParagraphFont"/>
    <w:link w:val="CommentText"/>
    <w:uiPriority w:val="99"/>
    <w:semiHidden/>
    <w:rsid w:val="00092493"/>
    <w:rPr>
      <w:sz w:val="20"/>
      <w:szCs w:val="20"/>
    </w:rPr>
  </w:style>
  <w:style w:type="paragraph" w:styleId="CommentSubject">
    <w:name w:val="annotation subject"/>
    <w:basedOn w:val="CommentText"/>
    <w:next w:val="CommentText"/>
    <w:link w:val="CommentSubjectChar"/>
    <w:uiPriority w:val="99"/>
    <w:semiHidden/>
    <w:unhideWhenUsed/>
    <w:rsid w:val="00092493"/>
    <w:rPr>
      <w:b/>
      <w:bCs/>
    </w:rPr>
  </w:style>
  <w:style w:type="character" w:customStyle="1" w:styleId="CommentSubjectChar">
    <w:name w:val="Comment Subject Char"/>
    <w:basedOn w:val="CommentTextChar"/>
    <w:link w:val="CommentSubject"/>
    <w:uiPriority w:val="99"/>
    <w:semiHidden/>
    <w:rsid w:val="00092493"/>
    <w:rPr>
      <w:b/>
      <w:bCs/>
      <w:sz w:val="20"/>
      <w:szCs w:val="20"/>
    </w:rPr>
  </w:style>
  <w:style w:type="paragraph" w:customStyle="1" w:styleId="BurnessNumbering2">
    <w:name w:val="BurnessNumbering2"/>
    <w:basedOn w:val="Normal"/>
    <w:qFormat/>
    <w:rsid w:val="004B2081"/>
    <w:pPr>
      <w:spacing w:after="240" w:line="240" w:lineRule="auto"/>
      <w:jc w:val="both"/>
    </w:pPr>
    <w:rPr>
      <w:rFonts w:ascii="Times New Roman" w:eastAsia="Times New Roman" w:hAnsi="Times New Roman" w:cs="Times New Roman"/>
      <w:szCs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diagramData" Target="diagrams/data1.xml"/><Relationship Id="rId18" Type="http://schemas.openxmlformats.org/officeDocument/2006/relationships/image" Target="media/image5.jpeg"/><Relationship Id="rId26" Type="http://schemas.openxmlformats.org/officeDocument/2006/relationships/image" Target="media/image13.jpeg"/><Relationship Id="rId3" Type="http://schemas.openxmlformats.org/officeDocument/2006/relationships/customXml" Target="../customXml/item3.xml"/><Relationship Id="rId21" Type="http://schemas.openxmlformats.org/officeDocument/2006/relationships/image" Target="media/image8.jpeg"/><Relationship Id="rId7" Type="http://schemas.openxmlformats.org/officeDocument/2006/relationships/styles" Target="styles.xml"/><Relationship Id="rId12" Type="http://schemas.openxmlformats.org/officeDocument/2006/relationships/image" Target="media/image1.jpeg"/><Relationship Id="rId17" Type="http://schemas.microsoft.com/office/2007/relationships/diagramDrawing" Target="diagrams/drawing1.xml"/><Relationship Id="rId25" Type="http://schemas.openxmlformats.org/officeDocument/2006/relationships/image" Target="media/image12.jpeg"/><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diagramColors" Target="diagrams/colors1.xml"/><Relationship Id="rId20" Type="http://schemas.openxmlformats.org/officeDocument/2006/relationships/image" Target="media/image7.jpeg"/><Relationship Id="rId29" Type="http://schemas.openxmlformats.org/officeDocument/2006/relationships/chart" Target="charts/chart1.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image" Target="media/image11.jpeg"/><Relationship Id="rId32"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diagramQuickStyle" Target="diagrams/quickStyle1.xml"/><Relationship Id="rId23" Type="http://schemas.openxmlformats.org/officeDocument/2006/relationships/image" Target="media/image10.jpeg"/><Relationship Id="rId28" Type="http://schemas.openxmlformats.org/officeDocument/2006/relationships/image" Target="media/image15.jpeg"/><Relationship Id="rId10" Type="http://schemas.openxmlformats.org/officeDocument/2006/relationships/footnotes" Target="footnotes.xml"/><Relationship Id="rId19" Type="http://schemas.openxmlformats.org/officeDocument/2006/relationships/image" Target="media/image6.png"/><Relationship Id="rId31"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diagramLayout" Target="diagrams/layout1.xml"/><Relationship Id="rId22" Type="http://schemas.openxmlformats.org/officeDocument/2006/relationships/image" Target="media/image9.jpeg"/><Relationship Id="rId27" Type="http://schemas.openxmlformats.org/officeDocument/2006/relationships/image" Target="media/image14.jpeg"/><Relationship Id="rId30" Type="http://schemas.openxmlformats.org/officeDocument/2006/relationships/image" Target="media/image16.png"/><Relationship Id="rId8" Type="http://schemas.openxmlformats.org/officeDocument/2006/relationships/settings" Target="settings.xml"/></Relationships>
</file>

<file path=word/charts/_rels/chart1.xml.rels><?xml version="1.0" encoding="UTF-8" standalone="yes"?>
<Relationships xmlns="http://schemas.openxmlformats.org/package/2006/relationships"><Relationship Id="rId3" Type="http://schemas.openxmlformats.org/officeDocument/2006/relationships/oleObject" Target="file:///C:\Users\krist\OneDrive\Documents\Lochaber%20Pride\Accounts%2025-26\payments%20receipts%2025-26.xlsx" TargetMode="External"/><Relationship Id="rId2" Type="http://schemas.microsoft.com/office/2011/relationships/chartColorStyle" Target="colors1.xml"/><Relationship Id="rId1" Type="http://schemas.microsoft.com/office/2011/relationships/chartStyle" Target="style1.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Income/Expense 2025-2026</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dPt>
            <c:idx val="0"/>
            <c:bubble3D val="0"/>
            <c:spPr>
              <a:solidFill>
                <a:schemeClr val="accent1"/>
              </a:solidFill>
              <a:ln w="19050">
                <a:solidFill>
                  <a:schemeClr val="lt1"/>
                </a:solidFill>
              </a:ln>
              <a:effectLst/>
            </c:spPr>
            <c:extLst>
              <c:ext xmlns:c16="http://schemas.microsoft.com/office/drawing/2014/chart" uri="{C3380CC4-5D6E-409C-BE32-E72D297353CC}">
                <c16:uniqueId val="{00000001-5265-4C1D-8350-1591308E76A5}"/>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5265-4C1D-8350-1591308E76A5}"/>
              </c:ext>
            </c:extLst>
          </c:dPt>
          <c:cat>
            <c:strRef>
              <c:f>Sheet3!$A$3:$A$4</c:f>
              <c:strCache>
                <c:ptCount val="2"/>
                <c:pt idx="0">
                  <c:v>Income:</c:v>
                </c:pt>
                <c:pt idx="1">
                  <c:v>Expenditure:</c:v>
                </c:pt>
              </c:strCache>
            </c:strRef>
          </c:cat>
          <c:val>
            <c:numRef>
              <c:f>Sheet3!$B$3:$B$4</c:f>
              <c:numCache>
                <c:formatCode>General</c:formatCode>
                <c:ptCount val="2"/>
                <c:pt idx="0" formatCode="0.00">
                  <c:v>12437.47</c:v>
                </c:pt>
                <c:pt idx="1">
                  <c:v>4228.68</c:v>
                </c:pt>
              </c:numCache>
            </c:numRef>
          </c:val>
          <c:extLst>
            <c:ext xmlns:c16="http://schemas.microsoft.com/office/drawing/2014/chart" uri="{C3380CC4-5D6E-409C-BE32-E72D297353CC}">
              <c16:uniqueId val="{00000004-5265-4C1D-8350-1591308E76A5}"/>
            </c:ext>
          </c:extLst>
        </c:ser>
        <c:dLbls>
          <c:showLegendKey val="0"/>
          <c:showVal val="0"/>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image" Target="../media/image2.png"/></Relationships>
</file>

<file path=word/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image" Target="../media/image2.png"/></Relationships>
</file>

<file path=word/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1.xml><?xml version="1.0" encoding="utf-8"?>
<dgm:dataModel xmlns:dgm="http://schemas.openxmlformats.org/drawingml/2006/diagram" xmlns:a="http://schemas.openxmlformats.org/drawingml/2006/main">
  <dgm:ptLst>
    <dgm:pt modelId="{4296A2AC-D500-43B4-9AA7-44C638177B56}" type="doc">
      <dgm:prSet loTypeId="urn:microsoft.com/office/officeart/2008/layout/PictureAccentBlocks" loCatId="picture" qsTypeId="urn:microsoft.com/office/officeart/2005/8/quickstyle/simple3" qsCatId="simple" csTypeId="urn:microsoft.com/office/officeart/2005/8/colors/accent1_2" csCatId="accent1" phldr="1"/>
      <dgm:spPr/>
    </dgm:pt>
    <dgm:pt modelId="{806547C4-BDBF-4D04-BA8C-D44F0043B5A5}">
      <dgm:prSet phldrT="[Text]"/>
      <dgm:spPr/>
      <dgm:t>
        <a:bodyPr/>
        <a:lstStyle/>
        <a:p>
          <a:endParaRPr lang="en-GB"/>
        </a:p>
      </dgm:t>
    </dgm:pt>
    <dgm:pt modelId="{CE3E44CA-5FB2-4206-8F0C-F779831F8902}" type="parTrans" cxnId="{534009FF-0585-4E2A-8EFB-6419E37D5872}">
      <dgm:prSet/>
      <dgm:spPr/>
      <dgm:t>
        <a:bodyPr/>
        <a:lstStyle/>
        <a:p>
          <a:endParaRPr lang="en-GB"/>
        </a:p>
      </dgm:t>
    </dgm:pt>
    <dgm:pt modelId="{39E4CFC8-BBBF-4E30-A41D-20F74FE7EA9B}" type="sibTrans" cxnId="{534009FF-0585-4E2A-8EFB-6419E37D5872}">
      <dgm:prSet/>
      <dgm:spPr/>
      <dgm:t>
        <a:bodyPr/>
        <a:lstStyle/>
        <a:p>
          <a:endParaRPr lang="en-GB"/>
        </a:p>
      </dgm:t>
    </dgm:pt>
    <dgm:pt modelId="{7E0A572B-01C3-48FA-BD12-7E37B4F2DA19}">
      <dgm:prSet/>
      <dgm:spPr/>
      <dgm:t>
        <a:bodyPr/>
        <a:lstStyle/>
        <a:p>
          <a:endParaRPr lang="en-GB"/>
        </a:p>
      </dgm:t>
    </dgm:pt>
    <dgm:pt modelId="{42A03D24-29CD-455A-A7CE-FB3A1C88399C}" type="parTrans" cxnId="{F4F3B5C1-F122-4D8D-BB44-97FE20D32DB2}">
      <dgm:prSet/>
      <dgm:spPr/>
      <dgm:t>
        <a:bodyPr/>
        <a:lstStyle/>
        <a:p>
          <a:endParaRPr lang="en-GB"/>
        </a:p>
      </dgm:t>
    </dgm:pt>
    <dgm:pt modelId="{93AFB4AB-D295-4F8D-8736-19F871EA2099}" type="sibTrans" cxnId="{F4F3B5C1-F122-4D8D-BB44-97FE20D32DB2}">
      <dgm:prSet/>
      <dgm:spPr/>
      <dgm:t>
        <a:bodyPr/>
        <a:lstStyle/>
        <a:p>
          <a:endParaRPr lang="en-GB"/>
        </a:p>
      </dgm:t>
    </dgm:pt>
    <dgm:pt modelId="{A12A5B16-A6DB-4738-9BA3-667D143C757A}">
      <dgm:prSet/>
      <dgm:spPr/>
      <dgm:t>
        <a:bodyPr/>
        <a:lstStyle/>
        <a:p>
          <a:endParaRPr lang="en-GB"/>
        </a:p>
      </dgm:t>
    </dgm:pt>
    <dgm:pt modelId="{3A0AB7B4-954C-4824-82D1-1F214AC39503}" type="parTrans" cxnId="{F7AD801A-52AB-44CA-9E3F-33D02E4CBCF9}">
      <dgm:prSet/>
      <dgm:spPr/>
      <dgm:t>
        <a:bodyPr/>
        <a:lstStyle/>
        <a:p>
          <a:endParaRPr lang="en-GB"/>
        </a:p>
      </dgm:t>
    </dgm:pt>
    <dgm:pt modelId="{C26F0E24-DCFE-4C0F-A35B-4FF188474FB7}" type="sibTrans" cxnId="{F7AD801A-52AB-44CA-9E3F-33D02E4CBCF9}">
      <dgm:prSet/>
      <dgm:spPr/>
      <dgm:t>
        <a:bodyPr/>
        <a:lstStyle/>
        <a:p>
          <a:endParaRPr lang="en-GB"/>
        </a:p>
      </dgm:t>
    </dgm:pt>
    <dgm:pt modelId="{5572CE7E-3BE2-4504-9FC1-EAA914951BEE}" type="pres">
      <dgm:prSet presAssocID="{4296A2AC-D500-43B4-9AA7-44C638177B56}" presName="Name0" presStyleCnt="0">
        <dgm:presLayoutVars>
          <dgm:dir/>
        </dgm:presLayoutVars>
      </dgm:prSet>
      <dgm:spPr/>
    </dgm:pt>
    <dgm:pt modelId="{9E83B6C2-BC64-44B4-AFD1-85ABF2522A74}" type="pres">
      <dgm:prSet presAssocID="{806547C4-BDBF-4D04-BA8C-D44F0043B5A5}" presName="composite" presStyleCnt="0"/>
      <dgm:spPr/>
    </dgm:pt>
    <dgm:pt modelId="{CC3F9FD9-845A-41AD-BA73-7784A6804323}" type="pres">
      <dgm:prSet presAssocID="{806547C4-BDBF-4D04-BA8C-D44F0043B5A5}" presName="Image" presStyleLbl="alignNode1" presStyleIdx="0" presStyleCnt="3" custLinFactNeighborX="0"/>
      <dgm:spPr>
        <a:blipFill>
          <a:blip xmlns:r="http://schemas.openxmlformats.org/officeDocument/2006/relationships" r:embed="rId1"/>
          <a:srcRect/>
          <a:stretch>
            <a:fillRect t="-17000" b="-17000"/>
          </a:stretch>
        </a:blipFill>
        <a:ln>
          <a:solidFill>
            <a:schemeClr val="bg1"/>
          </a:solidFill>
        </a:ln>
      </dgm:spPr>
    </dgm:pt>
    <dgm:pt modelId="{A2812A56-E349-4D22-8F2B-72257B0BD484}" type="pres">
      <dgm:prSet presAssocID="{806547C4-BDBF-4D04-BA8C-D44F0043B5A5}" presName="Parent" presStyleLbl="revTx" presStyleIdx="0" presStyleCnt="3">
        <dgm:presLayoutVars>
          <dgm:bulletEnabled val="1"/>
        </dgm:presLayoutVars>
      </dgm:prSet>
      <dgm:spPr/>
    </dgm:pt>
    <dgm:pt modelId="{2DDFBEF5-F681-4051-AC00-59A61FED4436}" type="pres">
      <dgm:prSet presAssocID="{39E4CFC8-BBBF-4E30-A41D-20F74FE7EA9B}" presName="sibTrans" presStyleCnt="0"/>
      <dgm:spPr/>
    </dgm:pt>
    <dgm:pt modelId="{41EB3C3A-F0B8-4B52-9304-CBD713F56286}" type="pres">
      <dgm:prSet presAssocID="{7E0A572B-01C3-48FA-BD12-7E37B4F2DA19}" presName="composite" presStyleCnt="0"/>
      <dgm:spPr/>
    </dgm:pt>
    <dgm:pt modelId="{68216307-9CC3-497A-B990-4640BEFDCE13}" type="pres">
      <dgm:prSet presAssocID="{7E0A572B-01C3-48FA-BD12-7E37B4F2DA19}" presName="Image" presStyleLbl="alignNode1" presStyleIdx="1" presStyleCnt="3"/>
      <dgm:spPr>
        <a:blipFill>
          <a:blip xmlns:r="http://schemas.openxmlformats.org/officeDocument/2006/relationships" r:embed="rId2"/>
          <a:srcRect/>
          <a:stretch>
            <a:fillRect t="-17000" b="-17000"/>
          </a:stretch>
        </a:blipFill>
        <a:ln>
          <a:solidFill>
            <a:schemeClr val="bg1"/>
          </a:solidFill>
        </a:ln>
      </dgm:spPr>
    </dgm:pt>
    <dgm:pt modelId="{BA3F34FD-A197-4747-B906-71E40C05BCA2}" type="pres">
      <dgm:prSet presAssocID="{7E0A572B-01C3-48FA-BD12-7E37B4F2DA19}" presName="Parent" presStyleLbl="revTx" presStyleIdx="1" presStyleCnt="3">
        <dgm:presLayoutVars>
          <dgm:bulletEnabled val="1"/>
        </dgm:presLayoutVars>
      </dgm:prSet>
      <dgm:spPr/>
    </dgm:pt>
    <dgm:pt modelId="{61A839A3-2916-4576-B458-45F6E469586A}" type="pres">
      <dgm:prSet presAssocID="{93AFB4AB-D295-4F8D-8736-19F871EA2099}" presName="sibTrans" presStyleCnt="0"/>
      <dgm:spPr/>
    </dgm:pt>
    <dgm:pt modelId="{37AC0494-C2D2-4297-801A-52203935AD1F}" type="pres">
      <dgm:prSet presAssocID="{A12A5B16-A6DB-4738-9BA3-667D143C757A}" presName="composite" presStyleCnt="0"/>
      <dgm:spPr/>
    </dgm:pt>
    <dgm:pt modelId="{963B6C7F-FBDB-4F26-B7CE-82F92C49F208}" type="pres">
      <dgm:prSet presAssocID="{A12A5B16-A6DB-4738-9BA3-667D143C757A}" presName="Image" presStyleLbl="alignNode1" presStyleIdx="2" presStyleCnt="3" custLinFactX="-19656" custLinFactNeighborX="-100000" custLinFactNeighborY="-1561"/>
      <dgm:spPr>
        <a:blipFill>
          <a:blip xmlns:r="http://schemas.openxmlformats.org/officeDocument/2006/relationships" r:embed="rId3"/>
          <a:srcRect/>
          <a:stretch>
            <a:fillRect l="-39000" r="-39000"/>
          </a:stretch>
        </a:blipFill>
        <a:ln>
          <a:solidFill>
            <a:schemeClr val="bg1"/>
          </a:solidFill>
        </a:ln>
      </dgm:spPr>
    </dgm:pt>
    <dgm:pt modelId="{F2DD5583-6E1F-4C3F-9B85-DCA56A0A84D6}" type="pres">
      <dgm:prSet presAssocID="{A12A5B16-A6DB-4738-9BA3-667D143C757A}" presName="Parent" presStyleLbl="revTx" presStyleIdx="2" presStyleCnt="3">
        <dgm:presLayoutVars>
          <dgm:bulletEnabled val="1"/>
        </dgm:presLayoutVars>
      </dgm:prSet>
      <dgm:spPr/>
    </dgm:pt>
  </dgm:ptLst>
  <dgm:cxnLst>
    <dgm:cxn modelId="{D2400313-A4A9-471D-A4EA-0F80A55D0758}" type="presOf" srcId="{806547C4-BDBF-4D04-BA8C-D44F0043B5A5}" destId="{A2812A56-E349-4D22-8F2B-72257B0BD484}" srcOrd="0" destOrd="0" presId="urn:microsoft.com/office/officeart/2008/layout/PictureAccentBlocks"/>
    <dgm:cxn modelId="{22BEF916-4866-4537-A74F-DE839F6490C2}" type="presOf" srcId="{7E0A572B-01C3-48FA-BD12-7E37B4F2DA19}" destId="{BA3F34FD-A197-4747-B906-71E40C05BCA2}" srcOrd="0" destOrd="0" presId="urn:microsoft.com/office/officeart/2008/layout/PictureAccentBlocks"/>
    <dgm:cxn modelId="{F7AD801A-52AB-44CA-9E3F-33D02E4CBCF9}" srcId="{4296A2AC-D500-43B4-9AA7-44C638177B56}" destId="{A12A5B16-A6DB-4738-9BA3-667D143C757A}" srcOrd="2" destOrd="0" parTransId="{3A0AB7B4-954C-4824-82D1-1F214AC39503}" sibTransId="{C26F0E24-DCFE-4C0F-A35B-4FF188474FB7}"/>
    <dgm:cxn modelId="{286CE44F-D6C4-4451-9E3E-49C8A11DDEB1}" type="presOf" srcId="{4296A2AC-D500-43B4-9AA7-44C638177B56}" destId="{5572CE7E-3BE2-4504-9FC1-EAA914951BEE}" srcOrd="0" destOrd="0" presId="urn:microsoft.com/office/officeart/2008/layout/PictureAccentBlocks"/>
    <dgm:cxn modelId="{F4F3B5C1-F122-4D8D-BB44-97FE20D32DB2}" srcId="{4296A2AC-D500-43B4-9AA7-44C638177B56}" destId="{7E0A572B-01C3-48FA-BD12-7E37B4F2DA19}" srcOrd="1" destOrd="0" parTransId="{42A03D24-29CD-455A-A7CE-FB3A1C88399C}" sibTransId="{93AFB4AB-D295-4F8D-8736-19F871EA2099}"/>
    <dgm:cxn modelId="{4A374ED5-0749-4B2B-AD33-9BFB013101CA}" type="presOf" srcId="{A12A5B16-A6DB-4738-9BA3-667D143C757A}" destId="{F2DD5583-6E1F-4C3F-9B85-DCA56A0A84D6}" srcOrd="0" destOrd="0" presId="urn:microsoft.com/office/officeart/2008/layout/PictureAccentBlocks"/>
    <dgm:cxn modelId="{534009FF-0585-4E2A-8EFB-6419E37D5872}" srcId="{4296A2AC-D500-43B4-9AA7-44C638177B56}" destId="{806547C4-BDBF-4D04-BA8C-D44F0043B5A5}" srcOrd="0" destOrd="0" parTransId="{CE3E44CA-5FB2-4206-8F0C-F779831F8902}" sibTransId="{39E4CFC8-BBBF-4E30-A41D-20F74FE7EA9B}"/>
    <dgm:cxn modelId="{6C1B3DE1-A258-4DCE-A7FF-25D1270A8B1D}" type="presParOf" srcId="{5572CE7E-3BE2-4504-9FC1-EAA914951BEE}" destId="{9E83B6C2-BC64-44B4-AFD1-85ABF2522A74}" srcOrd="0" destOrd="0" presId="urn:microsoft.com/office/officeart/2008/layout/PictureAccentBlocks"/>
    <dgm:cxn modelId="{6AE58A2E-0805-41F0-B8C7-2A2E3B3EE257}" type="presParOf" srcId="{9E83B6C2-BC64-44B4-AFD1-85ABF2522A74}" destId="{CC3F9FD9-845A-41AD-BA73-7784A6804323}" srcOrd="0" destOrd="0" presId="urn:microsoft.com/office/officeart/2008/layout/PictureAccentBlocks"/>
    <dgm:cxn modelId="{ED1166D1-9A97-4C66-B3D2-A4E519721222}" type="presParOf" srcId="{9E83B6C2-BC64-44B4-AFD1-85ABF2522A74}" destId="{A2812A56-E349-4D22-8F2B-72257B0BD484}" srcOrd="1" destOrd="0" presId="urn:microsoft.com/office/officeart/2008/layout/PictureAccentBlocks"/>
    <dgm:cxn modelId="{8670E97F-F050-4961-9568-97DFBC0F72EA}" type="presParOf" srcId="{5572CE7E-3BE2-4504-9FC1-EAA914951BEE}" destId="{2DDFBEF5-F681-4051-AC00-59A61FED4436}" srcOrd="1" destOrd="0" presId="urn:microsoft.com/office/officeart/2008/layout/PictureAccentBlocks"/>
    <dgm:cxn modelId="{7E0B5806-993F-41C0-B4CF-862BE513F125}" type="presParOf" srcId="{5572CE7E-3BE2-4504-9FC1-EAA914951BEE}" destId="{41EB3C3A-F0B8-4B52-9304-CBD713F56286}" srcOrd="2" destOrd="0" presId="urn:microsoft.com/office/officeart/2008/layout/PictureAccentBlocks"/>
    <dgm:cxn modelId="{C527CCF1-2905-4492-8FDD-3EEB905F9297}" type="presParOf" srcId="{41EB3C3A-F0B8-4B52-9304-CBD713F56286}" destId="{68216307-9CC3-497A-B990-4640BEFDCE13}" srcOrd="0" destOrd="0" presId="urn:microsoft.com/office/officeart/2008/layout/PictureAccentBlocks"/>
    <dgm:cxn modelId="{31EC9834-3669-40C0-8F82-1855E21ED5E3}" type="presParOf" srcId="{41EB3C3A-F0B8-4B52-9304-CBD713F56286}" destId="{BA3F34FD-A197-4747-B906-71E40C05BCA2}" srcOrd="1" destOrd="0" presId="urn:microsoft.com/office/officeart/2008/layout/PictureAccentBlocks"/>
    <dgm:cxn modelId="{7E7FF669-7C41-48F7-855E-F0AFD3879490}" type="presParOf" srcId="{5572CE7E-3BE2-4504-9FC1-EAA914951BEE}" destId="{61A839A3-2916-4576-B458-45F6E469586A}" srcOrd="3" destOrd="0" presId="urn:microsoft.com/office/officeart/2008/layout/PictureAccentBlocks"/>
    <dgm:cxn modelId="{AB2DCBED-588D-4E92-9E06-075A52FAB0CF}" type="presParOf" srcId="{5572CE7E-3BE2-4504-9FC1-EAA914951BEE}" destId="{37AC0494-C2D2-4297-801A-52203935AD1F}" srcOrd="4" destOrd="0" presId="urn:microsoft.com/office/officeart/2008/layout/PictureAccentBlocks"/>
    <dgm:cxn modelId="{40396111-0BAF-4E71-B4DA-B42E8FED69D6}" type="presParOf" srcId="{37AC0494-C2D2-4297-801A-52203935AD1F}" destId="{963B6C7F-FBDB-4F26-B7CE-82F92C49F208}" srcOrd="0" destOrd="0" presId="urn:microsoft.com/office/officeart/2008/layout/PictureAccentBlocks"/>
    <dgm:cxn modelId="{9449796D-412D-451F-AE51-AC5A229753DE}" type="presParOf" srcId="{37AC0494-C2D2-4297-801A-52203935AD1F}" destId="{F2DD5583-6E1F-4C3F-9B85-DCA56A0A84D6}" srcOrd="1" destOrd="0" presId="urn:microsoft.com/office/officeart/2008/layout/PictureAccentBlocks"/>
  </dgm:cxnLst>
  <dgm:bg/>
  <dgm:whole/>
  <dgm:extLst>
    <a:ext uri="http://schemas.microsoft.com/office/drawing/2008/diagram">
      <dsp:dataModelExt xmlns:dsp="http://schemas.microsoft.com/office/drawing/2008/diagram" relId="rId17" minVer="http://schemas.openxmlformats.org/drawingml/2006/diagram"/>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3F9FD9-845A-41AD-BA73-7784A6804323}">
      <dsp:nvSpPr>
        <dsp:cNvPr id="0" name=""/>
        <dsp:cNvSpPr/>
      </dsp:nvSpPr>
      <dsp:spPr>
        <a:xfrm>
          <a:off x="283725" y="2180160"/>
          <a:ext cx="1403012" cy="1403012"/>
        </a:xfrm>
        <a:prstGeom prst="rect">
          <a:avLst/>
        </a:prstGeom>
        <a:blipFill>
          <a:blip xmlns:r="http://schemas.openxmlformats.org/officeDocument/2006/relationships" r:embed="rId1"/>
          <a:srcRect/>
          <a:stretch>
            <a:fillRect t="-17000" b="-17000"/>
          </a:stretch>
        </a:blipFill>
        <a:ln w="9525" cap="flat" cmpd="sng" algn="ctr">
          <a:solidFill>
            <a:schemeClr val="bg1"/>
          </a:solidFill>
          <a:prstDash val="solid"/>
        </a:ln>
        <a:effectLst>
          <a:outerShdw blurRad="40000" dist="20000" dir="5400000" rotWithShape="0">
            <a:srgbClr val="000000">
              <a:alpha val="38000"/>
            </a:srgbClr>
          </a:outerShdw>
        </a:effectLst>
      </dsp:spPr>
      <dsp:style>
        <a:lnRef idx="1">
          <a:scrgbClr r="0" g="0" b="0"/>
        </a:lnRef>
        <a:fillRef idx="2">
          <a:scrgbClr r="0" g="0" b="0"/>
        </a:fillRef>
        <a:effectRef idx="1">
          <a:scrgbClr r="0" g="0" b="0"/>
        </a:effectRef>
        <a:fontRef idx="minor">
          <a:schemeClr val="dk1"/>
        </a:fontRef>
      </dsp:style>
    </dsp:sp>
    <dsp:sp modelId="{A2812A56-E349-4D22-8F2B-72257B0BD484}">
      <dsp:nvSpPr>
        <dsp:cNvPr id="0" name=""/>
        <dsp:cNvSpPr/>
      </dsp:nvSpPr>
      <dsp:spPr>
        <a:xfrm rot="16200000">
          <a:off x="-558081" y="2741365"/>
          <a:ext cx="1403012" cy="2806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 tIns="11430" rIns="11430" bIns="11430" numCol="1" spcCol="1270" anchor="b" anchorCtr="0">
          <a:noAutofit/>
        </a:bodyPr>
        <a:lstStyle/>
        <a:p>
          <a:pPr marL="0" lvl="0" indent="0" algn="l" defTabSz="800100">
            <a:lnSpc>
              <a:spcPct val="90000"/>
            </a:lnSpc>
            <a:spcBef>
              <a:spcPct val="0"/>
            </a:spcBef>
            <a:spcAft>
              <a:spcPct val="35000"/>
            </a:spcAft>
            <a:buNone/>
          </a:pPr>
          <a:endParaRPr lang="en-GB" sz="1800" kern="1200"/>
        </a:p>
      </dsp:txBody>
      <dsp:txXfrm>
        <a:off x="-558081" y="2741365"/>
        <a:ext cx="1403012" cy="280602"/>
      </dsp:txXfrm>
    </dsp:sp>
    <dsp:sp modelId="{68216307-9CC3-497A-B990-4640BEFDCE13}">
      <dsp:nvSpPr>
        <dsp:cNvPr id="0" name=""/>
        <dsp:cNvSpPr/>
      </dsp:nvSpPr>
      <dsp:spPr>
        <a:xfrm>
          <a:off x="1967508" y="2180160"/>
          <a:ext cx="1403012" cy="1403012"/>
        </a:xfrm>
        <a:prstGeom prst="rect">
          <a:avLst/>
        </a:prstGeom>
        <a:blipFill>
          <a:blip xmlns:r="http://schemas.openxmlformats.org/officeDocument/2006/relationships" r:embed="rId2"/>
          <a:srcRect/>
          <a:stretch>
            <a:fillRect t="-17000" b="-17000"/>
          </a:stretch>
        </a:blipFill>
        <a:ln w="9525" cap="flat" cmpd="sng" algn="ctr">
          <a:solidFill>
            <a:schemeClr val="bg1"/>
          </a:solidFill>
          <a:prstDash val="solid"/>
        </a:ln>
        <a:effectLst>
          <a:outerShdw blurRad="40000" dist="20000" dir="5400000" rotWithShape="0">
            <a:srgbClr val="000000">
              <a:alpha val="38000"/>
            </a:srgbClr>
          </a:outerShdw>
        </a:effectLst>
      </dsp:spPr>
      <dsp:style>
        <a:lnRef idx="1">
          <a:scrgbClr r="0" g="0" b="0"/>
        </a:lnRef>
        <a:fillRef idx="2">
          <a:scrgbClr r="0" g="0" b="0"/>
        </a:fillRef>
        <a:effectRef idx="1">
          <a:scrgbClr r="0" g="0" b="0"/>
        </a:effectRef>
        <a:fontRef idx="minor">
          <a:schemeClr val="dk1"/>
        </a:fontRef>
      </dsp:style>
    </dsp:sp>
    <dsp:sp modelId="{BA3F34FD-A197-4747-B906-71E40C05BCA2}">
      <dsp:nvSpPr>
        <dsp:cNvPr id="0" name=""/>
        <dsp:cNvSpPr/>
      </dsp:nvSpPr>
      <dsp:spPr>
        <a:xfrm rot="16200000">
          <a:off x="1125701" y="2741365"/>
          <a:ext cx="1403012" cy="2806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 tIns="11430" rIns="11430" bIns="11430" numCol="1" spcCol="1270" anchor="b" anchorCtr="0">
          <a:noAutofit/>
        </a:bodyPr>
        <a:lstStyle/>
        <a:p>
          <a:pPr marL="0" lvl="0" indent="0" algn="l" defTabSz="800100">
            <a:lnSpc>
              <a:spcPct val="90000"/>
            </a:lnSpc>
            <a:spcBef>
              <a:spcPct val="0"/>
            </a:spcBef>
            <a:spcAft>
              <a:spcPct val="35000"/>
            </a:spcAft>
            <a:buNone/>
          </a:pPr>
          <a:endParaRPr lang="en-GB" sz="1800" kern="1200"/>
        </a:p>
      </dsp:txBody>
      <dsp:txXfrm>
        <a:off x="1125701" y="2741365"/>
        <a:ext cx="1403012" cy="280602"/>
      </dsp:txXfrm>
    </dsp:sp>
    <dsp:sp modelId="{963B6C7F-FBDB-4F26-B7CE-82F92C49F208}">
      <dsp:nvSpPr>
        <dsp:cNvPr id="0" name=""/>
        <dsp:cNvSpPr/>
      </dsp:nvSpPr>
      <dsp:spPr>
        <a:xfrm>
          <a:off x="288720" y="564998"/>
          <a:ext cx="1403012" cy="1403012"/>
        </a:xfrm>
        <a:prstGeom prst="rect">
          <a:avLst/>
        </a:prstGeom>
        <a:blipFill>
          <a:blip xmlns:r="http://schemas.openxmlformats.org/officeDocument/2006/relationships" r:embed="rId3"/>
          <a:srcRect/>
          <a:stretch>
            <a:fillRect l="-39000" r="-39000"/>
          </a:stretch>
        </a:blipFill>
        <a:ln w="9525" cap="flat" cmpd="sng" algn="ctr">
          <a:solidFill>
            <a:schemeClr val="bg1"/>
          </a:solidFill>
          <a:prstDash val="solid"/>
        </a:ln>
        <a:effectLst>
          <a:outerShdw blurRad="40000" dist="20000" dir="5400000" rotWithShape="0">
            <a:srgbClr val="000000">
              <a:alpha val="38000"/>
            </a:srgbClr>
          </a:outerShdw>
        </a:effectLst>
      </dsp:spPr>
      <dsp:style>
        <a:lnRef idx="1">
          <a:scrgbClr r="0" g="0" b="0"/>
        </a:lnRef>
        <a:fillRef idx="2">
          <a:scrgbClr r="0" g="0" b="0"/>
        </a:fillRef>
        <a:effectRef idx="1">
          <a:scrgbClr r="0" g="0" b="0"/>
        </a:effectRef>
        <a:fontRef idx="minor">
          <a:schemeClr val="dk1"/>
        </a:fontRef>
      </dsp:style>
    </dsp:sp>
    <dsp:sp modelId="{F2DD5583-6E1F-4C3F-9B85-DCA56A0A84D6}">
      <dsp:nvSpPr>
        <dsp:cNvPr id="0" name=""/>
        <dsp:cNvSpPr/>
      </dsp:nvSpPr>
      <dsp:spPr>
        <a:xfrm rot="16200000">
          <a:off x="1125701" y="1148104"/>
          <a:ext cx="1403012" cy="2806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 tIns="11430" rIns="11430" bIns="11430" numCol="1" spcCol="1270" anchor="b" anchorCtr="0">
          <a:noAutofit/>
        </a:bodyPr>
        <a:lstStyle/>
        <a:p>
          <a:pPr marL="0" lvl="0" indent="0" algn="l" defTabSz="800100">
            <a:lnSpc>
              <a:spcPct val="90000"/>
            </a:lnSpc>
            <a:spcBef>
              <a:spcPct val="0"/>
            </a:spcBef>
            <a:spcAft>
              <a:spcPct val="35000"/>
            </a:spcAft>
            <a:buNone/>
          </a:pPr>
          <a:endParaRPr lang="en-GB" sz="1800" kern="1200"/>
        </a:p>
      </dsp:txBody>
      <dsp:txXfrm>
        <a:off x="1125701" y="1148104"/>
        <a:ext cx="1403012" cy="280602"/>
      </dsp:txXfrm>
    </dsp:sp>
  </dsp:spTree>
</dsp:drawing>
</file>

<file path=word/diagrams/layout1.xml><?xml version="1.0" encoding="utf-8"?>
<dgm:layoutDef xmlns:dgm="http://schemas.openxmlformats.org/drawingml/2006/diagram" xmlns:a="http://schemas.openxmlformats.org/drawingml/2006/main" uniqueId="urn:microsoft.com/office/officeart/2008/layout/PictureAccentBlocks">
  <dgm:title val=""/>
  <dgm:desc val=""/>
  <dgm:catLst>
    <dgm:cat type="picture" pri="12000"/>
    <dgm:cat type="pictureconvert" pri="120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dir/>
    </dgm:varLst>
    <dgm:choose name="Name1">
      <dgm:if name="Name2" axis="ch" ptType="node" func="cnt" op="gt" val="5">
        <dgm:choose name="Name3">
          <dgm:if name="Name4" func="var" arg="dir" op="equ" val="norm">
            <dgm:alg type="snake">
              <dgm:param type="grDir" val="bL"/>
              <dgm:param type="bkpt" val="fixed"/>
              <dgm:param type="bkPtFixedVal" val="3"/>
              <dgm:param type="off" val="off"/>
              <dgm:param type="horzAlign" val="r"/>
              <dgm:param type="vertAlign" val="b"/>
            </dgm:alg>
          </dgm:if>
          <dgm:else name="Name5">
            <dgm:alg type="snake">
              <dgm:param type="grDir" val="bR"/>
              <dgm:param type="bkpt" val="fixed"/>
              <dgm:param type="bkPtFixedVal" val="3"/>
              <dgm:param type="off" val="off"/>
              <dgm:param type="horzAlign" val="l"/>
              <dgm:param type="vertAlign" val="b"/>
            </dgm:alg>
          </dgm:else>
        </dgm:choose>
      </dgm:if>
      <dgm:else name="Name6">
        <dgm:choose name="Name7">
          <dgm:if name="Name8" func="var" arg="dir" op="equ" val="norm">
            <dgm:alg type="snake">
              <dgm:param type="grDir" val="bL"/>
              <dgm:param type="bkpt" val="fixed"/>
              <dgm:param type="bkPtFixedVal" val="2"/>
              <dgm:param type="off" val="off"/>
              <dgm:param type="horzAlign" val="r"/>
              <dgm:param type="vertAlign" val="b"/>
            </dgm:alg>
          </dgm:if>
          <dgm:else name="Name9">
            <dgm:alg type="snake">
              <dgm:param type="grDir" val="bR"/>
              <dgm:param type="bkpt" val="fixed"/>
              <dgm:param type="bkPtFixedVal" val="2"/>
              <dgm:param type="off" val="off"/>
              <dgm:param type="horzAlign" val="l"/>
              <dgm:param type="vertAlign" val="b"/>
            </dgm:alg>
          </dgm:else>
        </dgm:choose>
      </dgm:else>
    </dgm:choose>
    <dgm:shape xmlns:r="http://schemas.openxmlformats.org/officeDocument/2006/relationships" r:blip="">
      <dgm:adjLst/>
    </dgm:shape>
    <dgm:constrLst>
      <dgm:constr type="alignOff" val="1"/>
      <dgm:constr type="primFontSz" for="des" ptType="node" op="equ" val="65"/>
      <dgm:constr type="w" for="ch" forName="composite" refType="w"/>
      <dgm:constr type="h" for="ch" forName="composite" refType="h"/>
      <dgm:constr type="sp" refType="w" refFor="ch" refForName="composite" op="equ" fact="0.113"/>
      <dgm:constr type="w" for="ch" forName="sibTrans" refType="w" refFor="ch" refForName="composite" op="equ" fact="0.0001"/>
      <dgm:constr type="h" for="ch" forName="sibTrans" refType="w" refFor="ch" refForName="sibTrans" op="equ"/>
    </dgm:constrLst>
    <dgm:forEach name="nodesForEach" axis="ch" ptType="node">
      <dgm:layoutNode name="composite">
        <dgm:alg type="composite">
          <dgm:param type="ar" val="1.2"/>
        </dgm:alg>
        <dgm:shape xmlns:r="http://schemas.openxmlformats.org/officeDocument/2006/relationships" r:blip="">
          <dgm:adjLst/>
        </dgm:shape>
        <dgm:choose name="Name10">
          <dgm:if name="Name11" func="var" arg="dir" op="equ" val="norm">
            <dgm:constrLst>
              <dgm:constr type="l" for="ch" forName="Image" refType="w" refFor="ch" refForName="Image" fact="0.2"/>
              <dgm:constr type="t" for="ch" forName="Image" refType="h" fact="0"/>
              <dgm:constr type="h" for="ch" forName="Image" refType="h"/>
              <dgm:constr type="w" for="ch" forName="Image" refType="h" refFor="ch" refForName="Image" op="equ"/>
              <dgm:constr type="l" for="ch" forName="Parent" refType="w" fact="0"/>
              <dgm:constr type="t" for="ch" forName="Parent" refType="h" fact="0"/>
              <dgm:constr type="w" for="ch" forName="Parent" refType="h" refFor="ch" refForName="Image" op="equ" fact="0.2"/>
              <dgm:constr type="h" for="ch" forName="Parent" refType="h" refFor="ch" refForName="Image" op="equ"/>
            </dgm:constrLst>
          </dgm:if>
          <dgm:else name="Name12">
            <dgm:constrLst>
              <dgm:constr type="l" for="ch" forName="Image" refType="w" fact="0"/>
              <dgm:constr type="t" for="ch" forName="Image" refType="h" fact="0"/>
              <dgm:constr type="h" for="ch" forName="Image" refType="h"/>
              <dgm:constr type="w" for="ch" forName="Image" refType="h" refFor="ch" refForName="Image" op="equ"/>
              <dgm:constr type="l" for="ch" forName="Parent" refType="w" refFor="ch" refForName="Image"/>
              <dgm:constr type="t" for="ch" forName="Parent" refType="h" fact="0"/>
              <dgm:constr type="w" for="ch" forName="Parent" refType="w" refFor="ch" refForName="Image" fact="0.2"/>
              <dgm:constr type="h" for="ch" forName="Parent" refType="h" refFor="ch" refForName="Image"/>
            </dgm:constrLst>
          </dgm:else>
        </dgm:choose>
        <dgm:layoutNode name="Image" styleLbl="alignNode1">
          <dgm:alg type="sp"/>
          <dgm:shape xmlns:r="http://schemas.openxmlformats.org/officeDocument/2006/relationships" type="rect" r:blip="" blipPhldr="1">
            <dgm:adjLst/>
          </dgm:shape>
          <dgm:presOf/>
        </dgm:layoutNode>
        <dgm:layoutNode name="Parent" styleLbl="revTx">
          <dgm:varLst>
            <dgm:bulletEnabled val="1"/>
          </dgm:varLst>
          <dgm:alg type="tx">
            <dgm:param type="parTxLTRAlign" val="l"/>
            <dgm:param type="txAnchorVert" val="b"/>
            <dgm:param type="txAnchorVertCh" val="b"/>
            <dgm:param type="autoTxRot" val="grav"/>
          </dgm:alg>
          <dgm:choose name="Name13">
            <dgm:if name="Name14" func="var" arg="dir" op="equ" val="norm">
              <dgm:shape xmlns:r="http://schemas.openxmlformats.org/officeDocument/2006/relationships" rot="270" type="rect" r:blip="">
                <dgm:adjLst/>
              </dgm:shape>
            </dgm:if>
            <dgm:else name="Name15">
              <dgm:shape xmlns:r="http://schemas.openxmlformats.org/officeDocument/2006/relationships" rot="90" type="rect" r:blip="">
                <dgm:adjLst/>
              </dgm:shape>
            </dgm:else>
          </dgm:choose>
          <dgm:presOf axis="desOr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word/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b:Sources xmlns:b="http://schemas.openxmlformats.org/officeDocument/2006/bibliography" xmlns="http://schemas.openxmlformats.org/officeDocument/2006/bibliography" SelectedStyle="" StyleName=""/>
</file>

<file path=customXml/item2.xml><?xml version="1.0" encoding="utf-8"?>
<ct:contentTypeSchema xmlns:ct="http://schemas.microsoft.com/office/2006/metadata/contentType" xmlns:ma="http://schemas.microsoft.com/office/2006/metadata/properties/metaAttributes" ct:_="" ma:_="" ma:contentTypeName="Document" ma:contentTypeID="0x010100CD04853568B40F4E8366B3070197220F" ma:contentTypeVersion="19" ma:contentTypeDescription="Create a new document." ma:contentTypeScope="" ma:versionID="92e2f34063cad783ae2806e55cede758">
  <xsd:schema xmlns:xsd="http://www.w3.org/2001/XMLSchema" xmlns:xs="http://www.w3.org/2001/XMLSchema" xmlns:p="http://schemas.microsoft.com/office/2006/metadata/properties" xmlns:ns2="0efcb20c-a255-4ef4-a666-2774ba48434a" xmlns:ns3="531408f3-8ac9-4346-8fae-7a8076793e8c" targetNamespace="http://schemas.microsoft.com/office/2006/metadata/properties" ma:root="true" ma:fieldsID="b4ca0a0b40554e6041aa1af748586c6c" ns2:_="" ns3:_="">
    <xsd:import namespace="0efcb20c-a255-4ef4-a666-2774ba48434a"/>
    <xsd:import namespace="531408f3-8ac9-4346-8fae-7a8076793e8c"/>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GenerationTime" minOccurs="0"/>
                <xsd:element ref="ns2:MediaServiceEventHashCode" minOccurs="0"/>
                <xsd:element ref="ns2:MediaServiceAutoKeyPoints" minOccurs="0"/>
                <xsd:element ref="ns2:MediaServiceKeyPoints" minOccurs="0"/>
                <xsd:element ref="ns2:MediaServiceDateTaken" minOccurs="0"/>
                <xsd:element ref="ns2:lcf76f155ced4ddcb4097134ff3c332f" minOccurs="0"/>
                <xsd:element ref="ns3:TaxCatchAll" minOccurs="0"/>
                <xsd:element ref="ns2:MediaServiceLocation" minOccurs="0"/>
                <xsd:element ref="ns2:MediaLengthInSeconds" minOccurs="0"/>
                <xsd:element ref="ns3:SharedWithUsers" minOccurs="0"/>
                <xsd:element ref="ns3:SharedWithDetails" minOccurs="0"/>
                <xsd:element ref="ns2:MediaServiceObjectDetectorVersions" minOccurs="0"/>
                <xsd:element ref="ns2:MediaServiceSearchProperties" minOccurs="0"/>
                <xsd:element ref="ns2:Doc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fcb20c-a255-4ef4-a666-2774ba48434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description=""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element name="lcf76f155ced4ddcb4097134ff3c332f" ma:index="18" nillable="true" ma:taxonomy="true" ma:internalName="lcf76f155ced4ddcb4097134ff3c332f" ma:taxonomyFieldName="MediaServiceImageTags" ma:displayName="Image Tags" ma:readOnly="false" ma:fieldId="{5cf76f15-5ced-4ddc-b409-7134ff3c332f}" ma:taxonomyMulti="true" ma:sspId="f9bda7b3-fa30-4866-a047-bdcbe10387d6" ma:termSetId="09814cd3-568e-fe90-9814-8d621ff8fb84" ma:anchorId="fba54fb3-c3e1-fe81-a776-ca4b69148c4d" ma:open="true" ma:isKeyword="false">
      <xsd:complexType>
        <xsd:sequence>
          <xsd:element ref="pc:Terms" minOccurs="0" maxOccurs="1"/>
        </xsd:sequence>
      </xsd:complexType>
    </xsd:element>
    <xsd:element name="MediaServiceLocation" ma:index="20" nillable="true" ma:displayName="Location" ma:internalName="MediaServiceLocatio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element name="DocTags" ma:index="26" nillable="true" ma:displayName="DocTags" ma:format="Dropdown" ma:internalName="DocTags">
      <xsd:complexType>
        <xsd:complexContent>
          <xsd:extension base="dms:MultiChoice">
            <xsd:sequence>
              <xsd:element name="Value" maxOccurs="unbounded" minOccurs="0" nillable="true">
                <xsd:simpleType>
                  <xsd:restriction base="dms:Choice">
                    <xsd:enumeration value="Accounts"/>
                    <xsd:enumeration value="External Scrutiny Report"/>
                    <xsd:enumeration value="Trustee Annual Report"/>
                    <xsd:enumeration value="Other"/>
                  </xsd:restriction>
                </xsd:simple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531408f3-8ac9-4346-8fae-7a8076793e8c" elementFormDefault="qualified">
    <xsd:import namespace="http://schemas.microsoft.com/office/2006/documentManagement/types"/>
    <xsd:import namespace="http://schemas.microsoft.com/office/infopath/2007/PartnerControls"/>
    <xsd:element name="TaxCatchAll" ma:index="19" nillable="true" ma:displayName="Taxonomy Catch All Column" ma:hidden="true" ma:list="{5928c1bd-2f72-4b7f-b28c-a0ac07293b38}" ma:internalName="TaxCatchAll" ma:showField="CatchAllData" ma:web="531408f3-8ac9-4346-8fae-7a8076793e8c">
      <xsd:complexType>
        <xsd:complexContent>
          <xsd:extension base="dms:MultiChoiceLookup">
            <xsd:sequence>
              <xsd:element name="Value" type="dms:Lookup" maxOccurs="unbounded" minOccurs="0" nillable="true"/>
            </xsd:sequence>
          </xsd:extension>
        </xsd:complexContent>
      </xsd:complexType>
    </xsd:element>
    <xsd:element name="SharedWithUsers" ma:index="2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TaxCatchAll xmlns="531408f3-8ac9-4346-8fae-7a8076793e8c" xsi:nil="true"/>
    <lcf76f155ced4ddcb4097134ff3c332f xmlns="0efcb20c-a255-4ef4-a666-2774ba48434a">
      <Terms xmlns="http://schemas.microsoft.com/office/infopath/2007/PartnerControls"/>
    </lcf76f155ced4ddcb4097134ff3c332f>
    <DocTags xmlns="0efcb20c-a255-4ef4-a666-2774ba48434a">
      <Value>trustee annual report</Value>
    </DocTags>
  </documentManagement>
</p:properties>
</file>

<file path=customXml/item5.xml><?xml version="1.0" encoding="utf-8"?>
<metadata xmlns="http://www.objective.com/ecm/document/metadata/4B8E402E281A4D36B430A9D124EACE51" version="1.0.0">
  <systemFields>
    <field name="Objective-Id">
      <value order="0">A1439798</value>
    </field>
    <field name="Objective-Title">
      <value order="0">TAR interactive template</value>
    </field>
    <field name="Objective-Description">
      <value order="0"/>
    </field>
    <field name="Objective-CreationStamp">
      <value order="0">2017-11-28T08:28:06Z</value>
    </field>
    <field name="Objective-IsApproved">
      <value order="0">false</value>
    </field>
    <field name="Objective-IsPublished">
      <value order="0">false</value>
    </field>
    <field name="Objective-DatePublished">
      <value order="0"/>
    </field>
    <field name="Objective-ModificationStamp">
      <value order="0">2017-12-12T16:14:45Z</value>
    </field>
    <field name="Objective-Owner">
      <value order="0">Monk, Caroline</value>
    </field>
    <field name="Objective-Path">
      <value order="0">OSCR File Plan:05 Resource Management:5.3 Project Management:2017_Trustees Annual Reports: Guidance and Good Practice</value>
    </field>
    <field name="Objective-Parent">
      <value order="0">2017_Trustees Annual Reports: Guidance and Good Practice</value>
    </field>
    <field name="Objective-State">
      <value order="0">Being Edited</value>
    </field>
    <field name="Objective-VersionId">
      <value order="0">vA2010846</value>
    </field>
    <field name="Objective-Version">
      <value order="0">5.1</value>
    </field>
    <field name="Objective-VersionNumber">
      <value order="0">6</value>
    </field>
    <field name="Objective-VersionComment">
      <value order="0"/>
    </field>
    <field name="Objective-FileNumber">
      <value order="0">qA228736</value>
    </field>
    <field name="Objective-Classification">
      <value order="0"/>
    </field>
    <field name="Objective-Caveats">
      <value order="0"/>
    </field>
  </systemFields>
  <catalogues>
    <catalogue name="Document Type Catalogue" type="type" ori="id:cA1">
      <field name="Objective-Of Historical Significance?">
        <value order="0">No</value>
      </field>
      <field name="Objective-Date Application Received">
        <value order="0"/>
      </field>
      <field name="Objective-Correspondence Type Flag">
        <value order="0"/>
      </field>
      <field name="Objective-Date of Effect">
        <value order="0"/>
      </field>
      <field name="Objective-Charity Number">
        <value order="0"/>
      </field>
    </catalogue>
  </catalogues>
</metadata>
</file>

<file path=customXml/itemProps1.xml><?xml version="1.0" encoding="utf-8"?>
<ds:datastoreItem xmlns:ds="http://schemas.openxmlformats.org/officeDocument/2006/customXml" ds:itemID="{0EB3B36D-03C1-4FF9-BB89-7909A8CDCAE1}">
  <ds:schemaRefs>
    <ds:schemaRef ds:uri="http://schemas.openxmlformats.org/officeDocument/2006/bibliography"/>
  </ds:schemaRefs>
</ds:datastoreItem>
</file>

<file path=customXml/itemProps2.xml><?xml version="1.0" encoding="utf-8"?>
<ds:datastoreItem xmlns:ds="http://schemas.openxmlformats.org/officeDocument/2006/customXml" ds:itemID="{B28F7B08-AE11-42E6-9548-8C10BA6D83F7}"/>
</file>

<file path=customXml/itemProps3.xml><?xml version="1.0" encoding="utf-8"?>
<ds:datastoreItem xmlns:ds="http://schemas.openxmlformats.org/officeDocument/2006/customXml" ds:itemID="{B563B61C-CB16-4DCA-85FD-D1D94F4DDFF7}">
  <ds:schemaRefs>
    <ds:schemaRef ds:uri="http://schemas.microsoft.com/sharepoint/v3/contenttype/forms"/>
  </ds:schemaRefs>
</ds:datastoreItem>
</file>

<file path=customXml/itemProps4.xml><?xml version="1.0" encoding="utf-8"?>
<ds:datastoreItem xmlns:ds="http://schemas.openxmlformats.org/officeDocument/2006/customXml" ds:itemID="{65F37245-A4E2-4D30-A3E9-C5BD4B44D492}">
  <ds:schemaRefs>
    <ds:schemaRef ds:uri="http://schemas.microsoft.com/office/2006/metadata/properties"/>
    <ds:schemaRef ds:uri="http://schemas.microsoft.com/office/infopath/2007/PartnerControls"/>
    <ds:schemaRef ds:uri="d2b9c6a5-10e1-4f73-8e21-4318f6a0587b"/>
    <ds:schemaRef ds:uri="cb71df72-a3d1-40ae-9220-95a19d782c69"/>
  </ds:schemaRefs>
</ds:datastoreItem>
</file>

<file path=customXml/itemProps5.xml><?xml version="1.0" encoding="utf-8"?>
<ds:datastoreItem xmlns:ds="http://schemas.openxmlformats.org/officeDocument/2006/customXml" ds:itemID="{5745109E-2DDF-40CB-AC2B-FF9B10C90820}">
  <ds:schemaRefs>
    <ds:schemaRef ds:uri="http://www.objective.com/ecm/document/metadata/4B8E402E281A4D36B430A9D124EACE51"/>
  </ds:schemaRefs>
</ds:datastoreItem>
</file>

<file path=docProps/app.xml><?xml version="1.0" encoding="utf-8"?>
<Properties xmlns="http://schemas.openxmlformats.org/officeDocument/2006/extended-properties" xmlns:vt="http://schemas.openxmlformats.org/officeDocument/2006/docPropsVTypes">
  <Template>Normal.dotm</Template>
  <TotalTime>0</TotalTime>
  <Pages>11</Pages>
  <Words>713</Words>
  <Characters>4322</Characters>
  <Application>Microsoft Office Word</Application>
  <DocSecurity>0</DocSecurity>
  <Lines>158</Lines>
  <Paragraphs>63</Paragraphs>
  <ScaleCrop>false</ScaleCrop>
  <Company>HP Inc.</Company>
  <LinksUpToDate>false</LinksUpToDate>
  <CharactersWithSpaces>5033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grievei</dc:creator>
  <cp:lastModifiedBy>Iain Millar</cp:lastModifiedBy>
  <cp:revision>2</cp:revision>
  <cp:lastPrinted>2017-11-28T08:29:00Z</cp:lastPrinted>
  <dcterms:created xsi:type="dcterms:W3CDTF">2026-10-26T00:32:00Z</dcterms:created>
  <dcterms:modified xsi:type="dcterms:W3CDTF">2026-10-26T00:32:00Z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hecked by">
    <vt:lpwstr>32123</vt:lpwstr>
  </property>
  <property fmtid="{D5CDD505-2E9C-101B-9397-08002B2CF9AE}" pid="3" name="Objective-Id">
    <vt:lpwstr>A1439798</vt:lpwstr>
  </property>
  <property fmtid="{D5CDD505-2E9C-101B-9397-08002B2CF9AE}" pid="4" name="Objective-Title">
    <vt:lpwstr>TAR interactive template</vt:lpwstr>
  </property>
  <property fmtid="{D5CDD505-2E9C-101B-9397-08002B2CF9AE}" pid="5" name="Objective-Description">
    <vt:lpwstr/>
  </property>
  <property fmtid="{D5CDD505-2E9C-101B-9397-08002B2CF9AE}" pid="6" name="Objective-CreationStamp">
    <vt:filetime>2017-12-07T13:00:21Z</vt:filetime>
  </property>
  <property fmtid="{D5CDD505-2E9C-101B-9397-08002B2CF9AE}" pid="7" name="Objective-IsApproved">
    <vt:bool>false</vt:bool>
  </property>
  <property fmtid="{D5CDD505-2E9C-101B-9397-08002B2CF9AE}" pid="8" name="Objective-IsPublished">
    <vt:bool>false</vt:bool>
  </property>
  <property fmtid="{D5CDD505-2E9C-101B-9397-08002B2CF9AE}" pid="9" name="Objective-DatePublished">
    <vt:lpwstr/>
  </property>
  <property fmtid="{D5CDD505-2E9C-101B-9397-08002B2CF9AE}" pid="10" name="Objective-ModificationStamp">
    <vt:filetime>2017-12-12T16:14:45Z</vt:filetime>
  </property>
  <property fmtid="{D5CDD505-2E9C-101B-9397-08002B2CF9AE}" pid="11" name="Objective-Owner">
    <vt:lpwstr>Monk, Caroline</vt:lpwstr>
  </property>
  <property fmtid="{D5CDD505-2E9C-101B-9397-08002B2CF9AE}" pid="12" name="Objective-Path">
    <vt:lpwstr>OSCR File Plan:05 Resource Management:5.3 Project Management:2017_Trustees Annual Reports: Guidance and Good Practice:</vt:lpwstr>
  </property>
  <property fmtid="{D5CDD505-2E9C-101B-9397-08002B2CF9AE}" pid="13" name="Objective-Parent">
    <vt:lpwstr>2017_Trustees Annual Reports: Guidance and Good Practice</vt:lpwstr>
  </property>
  <property fmtid="{D5CDD505-2E9C-101B-9397-08002B2CF9AE}" pid="14" name="Objective-State">
    <vt:lpwstr>Being Edited</vt:lpwstr>
  </property>
  <property fmtid="{D5CDD505-2E9C-101B-9397-08002B2CF9AE}" pid="15" name="Objective-VersionId">
    <vt:lpwstr>vA2010846</vt:lpwstr>
  </property>
  <property fmtid="{D5CDD505-2E9C-101B-9397-08002B2CF9AE}" pid="16" name="Objective-Version">
    <vt:lpwstr>5.1</vt:lpwstr>
  </property>
  <property fmtid="{D5CDD505-2E9C-101B-9397-08002B2CF9AE}" pid="17" name="Objective-VersionNumber">
    <vt:r8>6</vt:r8>
  </property>
  <property fmtid="{D5CDD505-2E9C-101B-9397-08002B2CF9AE}" pid="18" name="Objective-VersionComment">
    <vt:lpwstr/>
  </property>
  <property fmtid="{D5CDD505-2E9C-101B-9397-08002B2CF9AE}" pid="19" name="Objective-FileNumber">
    <vt:lpwstr>RM/PM/17-004</vt:lpwstr>
  </property>
  <property fmtid="{D5CDD505-2E9C-101B-9397-08002B2CF9AE}" pid="20" name="Objective-Classification">
    <vt:lpwstr>[Inherited - none]</vt:lpwstr>
  </property>
  <property fmtid="{D5CDD505-2E9C-101B-9397-08002B2CF9AE}" pid="21" name="Objective-Caveats">
    <vt:lpwstr/>
  </property>
  <property fmtid="{D5CDD505-2E9C-101B-9397-08002B2CF9AE}" pid="22" name="Objective-Of Historical Significance?">
    <vt:lpwstr>No</vt:lpwstr>
  </property>
  <property fmtid="{D5CDD505-2E9C-101B-9397-08002B2CF9AE}" pid="23" name="Objective-Date Application Received">
    <vt:lpwstr/>
  </property>
  <property fmtid="{D5CDD505-2E9C-101B-9397-08002B2CF9AE}" pid="24" name="Objective-Correspondence Type Flag">
    <vt:lpwstr/>
  </property>
  <property fmtid="{D5CDD505-2E9C-101B-9397-08002B2CF9AE}" pid="25" name="Objective-Date of Effect">
    <vt:lpwstr/>
  </property>
  <property fmtid="{D5CDD505-2E9C-101B-9397-08002B2CF9AE}" pid="26" name="Objective-Charity Number">
    <vt:lpwstr/>
  </property>
  <property fmtid="{D5CDD505-2E9C-101B-9397-08002B2CF9AE}" pid="27" name="Objective-Comment">
    <vt:lpwstr/>
  </property>
  <property fmtid="{D5CDD505-2E9C-101B-9397-08002B2CF9AE}" pid="28" name="Objective-Correspondence Type Flag [system]">
    <vt:lpwstr/>
  </property>
  <property fmtid="{D5CDD505-2E9C-101B-9397-08002B2CF9AE}" pid="29" name="Objective-Charity Number [system]">
    <vt:lpwstr/>
  </property>
  <property fmtid="{D5CDD505-2E9C-101B-9397-08002B2CF9AE}" pid="30" name="Objective-Of Historical Significance? [system]">
    <vt:lpwstr>No</vt:lpwstr>
  </property>
  <property fmtid="{D5CDD505-2E9C-101B-9397-08002B2CF9AE}" pid="31" name="Objective-Date of Effect [system]">
    <vt:lpwstr/>
  </property>
  <property fmtid="{D5CDD505-2E9C-101B-9397-08002B2CF9AE}" pid="32" name="Objective-Date Application Received [system]">
    <vt:lpwstr/>
  </property>
  <property fmtid="{D5CDD505-2E9C-101B-9397-08002B2CF9AE}" pid="33" name="ContentTypeId">
    <vt:lpwstr>0x010100CD04853568B40F4E8366B3070197220F</vt:lpwstr>
  </property>
  <property fmtid="{D5CDD505-2E9C-101B-9397-08002B2CF9AE}" pid="34" name="MediaServiceImageTags">
    <vt:lpwstr/>
  </property>
  <property fmtid="{D5CDD505-2E9C-101B-9397-08002B2CF9AE}" pid="36" name="docLang">
    <vt:lpwstr>en</vt:lpwstr>
  </property>
</Properties>
</file>