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s/slide10.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3.xml" ContentType="application/vnd.openxmlformats-officedocument.presentationml.slide+xml"/>
  <Override PartName="/ppt/slides/slide6.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Masters/slideMaster1.xml" ContentType="application/vnd.openxmlformats-officedocument.presentationml.slideMaster+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theme/theme1.xml" ContentType="application/vnd.openxmlformats-officedocument.theme+xml"/>
  <Override PartName="/ppt/charts/style1.xml" ContentType="application/vnd.ms-office.chartstyle+xml"/>
  <Override PartName="/ppt/charts/chart1.xml" ContentType="application/vnd.openxmlformats-officedocument.drawingml.chart+xml"/>
  <Override PartName="/ppt/charts/colors1.xml" ContentType="application/vnd.ms-office.chartcolorstyl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60" r:id="rId4"/>
    <p:sldId id="264" r:id="rId5"/>
    <p:sldId id="265" r:id="rId6"/>
    <p:sldId id="262" r:id="rId7"/>
    <p:sldId id="259" r:id="rId8"/>
    <p:sldId id="258" r:id="rId9"/>
    <p:sldId id="263" r:id="rId10"/>
    <p:sldId id="267" r:id="rId11"/>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195"/>
    <p:restoredTop sz="96433" autoAdjust="0"/>
  </p:normalViewPr>
  <p:slideViewPr>
    <p:cSldViewPr snapToGrid="0">
      <p:cViewPr varScale="1">
        <p:scale>
          <a:sx n="78" d="100"/>
          <a:sy n="78" d="100"/>
        </p:scale>
        <p:origin x="3024"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18" Type="http://schemas.openxmlformats.org/officeDocument/2006/relationships/customXml" Target="../customXml/item3.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800" b="1" u="sng"/>
              <a:t>4 Winds Distribution</a:t>
            </a:r>
          </a:p>
          <a:p>
            <a:pPr>
              <a:defRPr/>
            </a:pPr>
            <a:r>
              <a:rPr lang="en-GB" sz="1800" b="1" u="sng"/>
              <a:t>2013</a:t>
            </a:r>
            <a:r>
              <a:rPr lang="en-GB" sz="1800" b="1" u="sng" baseline="0"/>
              <a:t> - 2025</a:t>
            </a:r>
            <a:endParaRPr lang="en-GB" sz="1800" b="1" u="sng"/>
          </a:p>
        </c:rich>
      </c:tx>
      <c:layout>
        <c:manualLayout>
          <c:xMode val="edge"/>
          <c:yMode val="edge"/>
          <c:x val="0.28561289084979857"/>
          <c:y val="0"/>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2120415257327723E-2"/>
          <c:y val="0.10722046882369084"/>
          <c:w val="0.94315379868359306"/>
          <c:h val="0.83647964117032414"/>
        </c:manualLayout>
      </c:layout>
      <c:lineChart>
        <c:grouping val="standard"/>
        <c:varyColors val="0"/>
        <c:ser>
          <c:idx val="0"/>
          <c:order val="0"/>
          <c:tx>
            <c:strRef>
              <c:f>'Grants Tracker 2013-Present'!$B$162</c:f>
              <c:strCache>
                <c:ptCount val="1"/>
                <c:pt idx="0">
                  <c:v>Auchtertool</c:v>
                </c:pt>
              </c:strCache>
            </c:strRef>
          </c:tx>
          <c:spPr>
            <a:ln w="57150" cap="rnd">
              <a:solidFill>
                <a:srgbClr val="00B050"/>
              </a:solidFill>
              <a:round/>
            </a:ln>
            <a:effectLst/>
          </c:spPr>
          <c:marker>
            <c:symbol val="none"/>
          </c:marker>
          <c:cat>
            <c:strRef>
              <c:f>'Grants Tracker 2013-Present'!$C$161:$N$161</c:f>
              <c:strCache>
                <c:ptCount val="12"/>
                <c:pt idx="0">
                  <c:v>2013/14</c:v>
                </c:pt>
                <c:pt idx="1">
                  <c:v>2014/15</c:v>
                </c:pt>
                <c:pt idx="2">
                  <c:v>2015/16</c:v>
                </c:pt>
                <c:pt idx="3">
                  <c:v>2016/17</c:v>
                </c:pt>
                <c:pt idx="4">
                  <c:v>2017/18</c:v>
                </c:pt>
                <c:pt idx="5">
                  <c:v>2018/19</c:v>
                </c:pt>
                <c:pt idx="6">
                  <c:v>2019/20</c:v>
                </c:pt>
                <c:pt idx="7">
                  <c:v>2020/21</c:v>
                </c:pt>
                <c:pt idx="8">
                  <c:v>2021/22</c:v>
                </c:pt>
                <c:pt idx="9">
                  <c:v>2022/23</c:v>
                </c:pt>
                <c:pt idx="10">
                  <c:v>2023/24</c:v>
                </c:pt>
                <c:pt idx="11">
                  <c:v>2024/25</c:v>
                </c:pt>
              </c:strCache>
            </c:strRef>
          </c:cat>
          <c:val>
            <c:numRef>
              <c:f>'Grants Tracker 2013-Present'!$C$162:$N$162</c:f>
              <c:numCache>
                <c:formatCode>0.0%</c:formatCode>
                <c:ptCount val="12"/>
                <c:pt idx="0">
                  <c:v>0.19900000000000001</c:v>
                </c:pt>
                <c:pt idx="1">
                  <c:v>0.13100000000000001</c:v>
                </c:pt>
                <c:pt idx="2">
                  <c:v>6.8000000000000005E-2</c:v>
                </c:pt>
                <c:pt idx="3">
                  <c:v>1.9E-2</c:v>
                </c:pt>
                <c:pt idx="4">
                  <c:v>1.9E-2</c:v>
                </c:pt>
                <c:pt idx="5">
                  <c:v>0.107</c:v>
                </c:pt>
                <c:pt idx="6">
                  <c:v>0.159</c:v>
                </c:pt>
                <c:pt idx="7">
                  <c:v>8.5999999999999993E-2</c:v>
                </c:pt>
                <c:pt idx="8">
                  <c:v>0.219</c:v>
                </c:pt>
                <c:pt idx="9">
                  <c:v>1.03E-2</c:v>
                </c:pt>
                <c:pt idx="10">
                  <c:v>0</c:v>
                </c:pt>
                <c:pt idx="11">
                  <c:v>0.20677927374238184</c:v>
                </c:pt>
              </c:numCache>
            </c:numRef>
          </c:val>
          <c:smooth val="0"/>
          <c:extLst xmlns:c16r2="http://schemas.microsoft.com/office/drawing/2015/06/chart">
            <c:ext xmlns:c16="http://schemas.microsoft.com/office/drawing/2014/chart" uri="{C3380CC4-5D6E-409C-BE32-E72D297353CC}">
              <c16:uniqueId val="{00000000-E2E7-0C48-AF30-8EDE12CAA9A6}"/>
            </c:ext>
          </c:extLst>
        </c:ser>
        <c:ser>
          <c:idx val="1"/>
          <c:order val="1"/>
          <c:tx>
            <c:strRef>
              <c:f>'Grants Tracker 2013-Present'!$B$163</c:f>
              <c:strCache>
                <c:ptCount val="1"/>
                <c:pt idx="0">
                  <c:v>Cowdenbeath</c:v>
                </c:pt>
              </c:strCache>
            </c:strRef>
          </c:tx>
          <c:spPr>
            <a:ln w="57150" cap="rnd">
              <a:solidFill>
                <a:srgbClr val="00B0F0"/>
              </a:solidFill>
              <a:round/>
            </a:ln>
            <a:effectLst/>
          </c:spPr>
          <c:marker>
            <c:symbol val="none"/>
          </c:marker>
          <c:cat>
            <c:strRef>
              <c:f>'Grants Tracker 2013-Present'!$C$161:$N$161</c:f>
              <c:strCache>
                <c:ptCount val="12"/>
                <c:pt idx="0">
                  <c:v>2013/14</c:v>
                </c:pt>
                <c:pt idx="1">
                  <c:v>2014/15</c:v>
                </c:pt>
                <c:pt idx="2">
                  <c:v>2015/16</c:v>
                </c:pt>
                <c:pt idx="3">
                  <c:v>2016/17</c:v>
                </c:pt>
                <c:pt idx="4">
                  <c:v>2017/18</c:v>
                </c:pt>
                <c:pt idx="5">
                  <c:v>2018/19</c:v>
                </c:pt>
                <c:pt idx="6">
                  <c:v>2019/20</c:v>
                </c:pt>
                <c:pt idx="7">
                  <c:v>2020/21</c:v>
                </c:pt>
                <c:pt idx="8">
                  <c:v>2021/22</c:v>
                </c:pt>
                <c:pt idx="9">
                  <c:v>2022/23</c:v>
                </c:pt>
                <c:pt idx="10">
                  <c:v>2023/24</c:v>
                </c:pt>
                <c:pt idx="11">
                  <c:v>2024/25</c:v>
                </c:pt>
              </c:strCache>
            </c:strRef>
          </c:cat>
          <c:val>
            <c:numRef>
              <c:f>'Grants Tracker 2013-Present'!$C$163:$N$163</c:f>
              <c:numCache>
                <c:formatCode>0.0%</c:formatCode>
                <c:ptCount val="12"/>
                <c:pt idx="0">
                  <c:v>0.3</c:v>
                </c:pt>
                <c:pt idx="1">
                  <c:v>0.314</c:v>
                </c:pt>
                <c:pt idx="2">
                  <c:v>0.31</c:v>
                </c:pt>
                <c:pt idx="3">
                  <c:v>0.29199999999999998</c:v>
                </c:pt>
                <c:pt idx="4">
                  <c:v>0.34699999999999998</c:v>
                </c:pt>
                <c:pt idx="5">
                  <c:v>0.372</c:v>
                </c:pt>
                <c:pt idx="6">
                  <c:v>0.30199999999999999</c:v>
                </c:pt>
                <c:pt idx="7">
                  <c:v>0.30599999999999999</c:v>
                </c:pt>
                <c:pt idx="8">
                  <c:v>0.14399999999999999</c:v>
                </c:pt>
                <c:pt idx="9">
                  <c:v>0.245</c:v>
                </c:pt>
                <c:pt idx="10">
                  <c:v>0.501</c:v>
                </c:pt>
                <c:pt idx="11">
                  <c:v>0.31546908748551733</c:v>
                </c:pt>
              </c:numCache>
            </c:numRef>
          </c:val>
          <c:smooth val="0"/>
          <c:extLst xmlns:c16r2="http://schemas.microsoft.com/office/drawing/2015/06/chart">
            <c:ext xmlns:c16="http://schemas.microsoft.com/office/drawing/2014/chart" uri="{C3380CC4-5D6E-409C-BE32-E72D297353CC}">
              <c16:uniqueId val="{00000001-E2E7-0C48-AF30-8EDE12CAA9A6}"/>
            </c:ext>
          </c:extLst>
        </c:ser>
        <c:ser>
          <c:idx val="2"/>
          <c:order val="2"/>
          <c:tx>
            <c:strRef>
              <c:f>'Grants Tracker 2013-Present'!$B$164</c:f>
              <c:strCache>
                <c:ptCount val="1"/>
                <c:pt idx="0">
                  <c:v>Lochgelly</c:v>
                </c:pt>
              </c:strCache>
            </c:strRef>
          </c:tx>
          <c:spPr>
            <a:ln w="57150" cap="rnd">
              <a:solidFill>
                <a:srgbClr val="FF0000"/>
              </a:solidFill>
              <a:round/>
            </a:ln>
            <a:effectLst/>
          </c:spPr>
          <c:marker>
            <c:symbol val="none"/>
          </c:marker>
          <c:cat>
            <c:strRef>
              <c:f>'Grants Tracker 2013-Present'!$C$161:$N$161</c:f>
              <c:strCache>
                <c:ptCount val="12"/>
                <c:pt idx="0">
                  <c:v>2013/14</c:v>
                </c:pt>
                <c:pt idx="1">
                  <c:v>2014/15</c:v>
                </c:pt>
                <c:pt idx="2">
                  <c:v>2015/16</c:v>
                </c:pt>
                <c:pt idx="3">
                  <c:v>2016/17</c:v>
                </c:pt>
                <c:pt idx="4">
                  <c:v>2017/18</c:v>
                </c:pt>
                <c:pt idx="5">
                  <c:v>2018/19</c:v>
                </c:pt>
                <c:pt idx="6">
                  <c:v>2019/20</c:v>
                </c:pt>
                <c:pt idx="7">
                  <c:v>2020/21</c:v>
                </c:pt>
                <c:pt idx="8">
                  <c:v>2021/22</c:v>
                </c:pt>
                <c:pt idx="9">
                  <c:v>2022/23</c:v>
                </c:pt>
                <c:pt idx="10">
                  <c:v>2023/24</c:v>
                </c:pt>
                <c:pt idx="11">
                  <c:v>2024/25</c:v>
                </c:pt>
              </c:strCache>
            </c:strRef>
          </c:cat>
          <c:val>
            <c:numRef>
              <c:f>'Grants Tracker 2013-Present'!$C$164:$N$164</c:f>
              <c:numCache>
                <c:formatCode>0.0%</c:formatCode>
                <c:ptCount val="12"/>
                <c:pt idx="0">
                  <c:v>0.42399999999999999</c:v>
                </c:pt>
                <c:pt idx="1">
                  <c:v>0.49</c:v>
                </c:pt>
                <c:pt idx="2">
                  <c:v>0.55300000000000005</c:v>
                </c:pt>
                <c:pt idx="3">
                  <c:v>0.57899999999999996</c:v>
                </c:pt>
                <c:pt idx="4">
                  <c:v>0.47199999999999998</c:v>
                </c:pt>
                <c:pt idx="5">
                  <c:v>0.434</c:v>
                </c:pt>
                <c:pt idx="6">
                  <c:v>0.38900000000000001</c:v>
                </c:pt>
                <c:pt idx="7">
                  <c:v>0.39700000000000002</c:v>
                </c:pt>
                <c:pt idx="8">
                  <c:v>0.52</c:v>
                </c:pt>
                <c:pt idx="9">
                  <c:v>0.51500000000000001</c:v>
                </c:pt>
                <c:pt idx="10">
                  <c:v>0.29499999999999998</c:v>
                </c:pt>
                <c:pt idx="11">
                  <c:v>0.32821499302262008</c:v>
                </c:pt>
              </c:numCache>
            </c:numRef>
          </c:val>
          <c:smooth val="0"/>
          <c:extLst xmlns:c16r2="http://schemas.microsoft.com/office/drawing/2015/06/chart">
            <c:ext xmlns:c16="http://schemas.microsoft.com/office/drawing/2014/chart" uri="{C3380CC4-5D6E-409C-BE32-E72D297353CC}">
              <c16:uniqueId val="{00000002-E2E7-0C48-AF30-8EDE12CAA9A6}"/>
            </c:ext>
          </c:extLst>
        </c:ser>
        <c:ser>
          <c:idx val="3"/>
          <c:order val="3"/>
          <c:tx>
            <c:strRef>
              <c:f>'Grants Tracker 2013-Present'!$B$165</c:f>
              <c:strCache>
                <c:ptCount val="1"/>
                <c:pt idx="0">
                  <c:v>Lumphinnans</c:v>
                </c:pt>
              </c:strCache>
            </c:strRef>
          </c:tx>
          <c:spPr>
            <a:ln w="57150" cap="rnd">
              <a:solidFill>
                <a:srgbClr val="FFC000"/>
              </a:solidFill>
              <a:round/>
            </a:ln>
            <a:effectLst/>
          </c:spPr>
          <c:marker>
            <c:symbol val="none"/>
          </c:marker>
          <c:cat>
            <c:strRef>
              <c:f>'Grants Tracker 2013-Present'!$C$161:$N$161</c:f>
              <c:strCache>
                <c:ptCount val="12"/>
                <c:pt idx="0">
                  <c:v>2013/14</c:v>
                </c:pt>
                <c:pt idx="1">
                  <c:v>2014/15</c:v>
                </c:pt>
                <c:pt idx="2">
                  <c:v>2015/16</c:v>
                </c:pt>
                <c:pt idx="3">
                  <c:v>2016/17</c:v>
                </c:pt>
                <c:pt idx="4">
                  <c:v>2017/18</c:v>
                </c:pt>
                <c:pt idx="5">
                  <c:v>2018/19</c:v>
                </c:pt>
                <c:pt idx="6">
                  <c:v>2019/20</c:v>
                </c:pt>
                <c:pt idx="7">
                  <c:v>2020/21</c:v>
                </c:pt>
                <c:pt idx="8">
                  <c:v>2021/22</c:v>
                </c:pt>
                <c:pt idx="9">
                  <c:v>2022/23</c:v>
                </c:pt>
                <c:pt idx="10">
                  <c:v>2023/24</c:v>
                </c:pt>
                <c:pt idx="11">
                  <c:v>2024/25</c:v>
                </c:pt>
              </c:strCache>
            </c:strRef>
          </c:cat>
          <c:val>
            <c:numRef>
              <c:f>'Grants Tracker 2013-Present'!$C$165:$N$165</c:f>
              <c:numCache>
                <c:formatCode>0.0%</c:formatCode>
                <c:ptCount val="12"/>
                <c:pt idx="0">
                  <c:v>0</c:v>
                </c:pt>
                <c:pt idx="1">
                  <c:v>6.4000000000000001E-2</c:v>
                </c:pt>
                <c:pt idx="2">
                  <c:v>6.7000000000000004E-2</c:v>
                </c:pt>
                <c:pt idx="3">
                  <c:v>0.108</c:v>
                </c:pt>
                <c:pt idx="4">
                  <c:v>0.13</c:v>
                </c:pt>
                <c:pt idx="5">
                  <c:v>8.5999999999999993E-2</c:v>
                </c:pt>
                <c:pt idx="6">
                  <c:v>0.14799999999999999</c:v>
                </c:pt>
                <c:pt idx="7">
                  <c:v>0.21</c:v>
                </c:pt>
                <c:pt idx="8">
                  <c:v>0.115</c:v>
                </c:pt>
                <c:pt idx="9">
                  <c:v>0.22800000000000001</c:v>
                </c:pt>
                <c:pt idx="10">
                  <c:v>0.20399999999999999</c:v>
                </c:pt>
                <c:pt idx="11">
                  <c:v>0.14953664574948067</c:v>
                </c:pt>
              </c:numCache>
            </c:numRef>
          </c:val>
          <c:smooth val="0"/>
          <c:extLst xmlns:c16r2="http://schemas.microsoft.com/office/drawing/2015/06/chart">
            <c:ext xmlns:c16="http://schemas.microsoft.com/office/drawing/2014/chart" uri="{C3380CC4-5D6E-409C-BE32-E72D297353CC}">
              <c16:uniqueId val="{00000003-E2E7-0C48-AF30-8EDE12CAA9A6}"/>
            </c:ext>
          </c:extLst>
        </c:ser>
        <c:dLbls>
          <c:showLegendKey val="0"/>
          <c:showVal val="0"/>
          <c:showCatName val="0"/>
          <c:showSerName val="0"/>
          <c:showPercent val="0"/>
          <c:showBubbleSize val="0"/>
        </c:dLbls>
        <c:smooth val="0"/>
        <c:axId val="205720480"/>
        <c:axId val="205721040"/>
      </c:lineChart>
      <c:catAx>
        <c:axId val="2057204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205721040"/>
        <c:crosses val="autoZero"/>
        <c:auto val="1"/>
        <c:lblAlgn val="ctr"/>
        <c:lblOffset val="100"/>
        <c:noMultiLvlLbl val="0"/>
      </c:catAx>
      <c:valAx>
        <c:axId val="205721040"/>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5720480"/>
        <c:crosses val="autoZero"/>
        <c:crossBetween val="between"/>
      </c:valAx>
      <c:spPr>
        <a:noFill/>
        <a:ln>
          <a:noFill/>
        </a:ln>
        <a:effectLst/>
      </c:spPr>
    </c:plotArea>
    <c:legend>
      <c:legendPos val="t"/>
      <c:layout>
        <c:manualLayout>
          <c:xMode val="edge"/>
          <c:yMode val="edge"/>
          <c:x val="0.12252276999808172"/>
          <c:y val="0.17951405731237438"/>
          <c:w val="0.75495446000383659"/>
          <c:h val="7.488752698935433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GB"/>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94FECDD8-3518-C24A-BFF5-2FC5472536AF}" type="datetimeFigureOut">
              <a:rPr lang="en-US" smtClean="0"/>
              <a:t>8/21/2025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268DFC-8CF2-0C46-9487-BC10A4C52CCF}" type="slidenum">
              <a:rPr lang="en-US" smtClean="0"/>
              <a:t>‹#›</a:t>
            </a:fld>
            <a:endParaRPr lang="en-US"/>
          </a:p>
        </p:txBody>
      </p:sp>
    </p:spTree>
    <p:extLst>
      <p:ext uri="{BB962C8B-B14F-4D97-AF65-F5344CB8AC3E}">
        <p14:creationId xmlns:p14="http://schemas.microsoft.com/office/powerpoint/2010/main" val="16949245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94FECDD8-3518-C24A-BFF5-2FC5472536AF}" type="datetimeFigureOut">
              <a:rPr lang="en-US" smtClean="0"/>
              <a:t>8/21/2025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268DFC-8CF2-0C46-9487-BC10A4C52CCF}" type="slidenum">
              <a:rPr lang="en-US" smtClean="0"/>
              <a:t>‹#›</a:t>
            </a:fld>
            <a:endParaRPr lang="en-US"/>
          </a:p>
        </p:txBody>
      </p:sp>
    </p:spTree>
    <p:extLst>
      <p:ext uri="{BB962C8B-B14F-4D97-AF65-F5344CB8AC3E}">
        <p14:creationId xmlns:p14="http://schemas.microsoft.com/office/powerpoint/2010/main" val="9265264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94FECDD8-3518-C24A-BFF5-2FC5472536AF}" type="datetimeFigureOut">
              <a:rPr lang="en-US" smtClean="0"/>
              <a:t>8/21/2025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268DFC-8CF2-0C46-9487-BC10A4C52CCF}" type="slidenum">
              <a:rPr lang="en-US" smtClean="0"/>
              <a:t>‹#›</a:t>
            </a:fld>
            <a:endParaRPr lang="en-US"/>
          </a:p>
        </p:txBody>
      </p:sp>
    </p:spTree>
    <p:extLst>
      <p:ext uri="{BB962C8B-B14F-4D97-AF65-F5344CB8AC3E}">
        <p14:creationId xmlns:p14="http://schemas.microsoft.com/office/powerpoint/2010/main" val="3009638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94FECDD8-3518-C24A-BFF5-2FC5472536AF}" type="datetimeFigureOut">
              <a:rPr lang="en-US" smtClean="0"/>
              <a:t>8/21/2025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268DFC-8CF2-0C46-9487-BC10A4C52CCF}" type="slidenum">
              <a:rPr lang="en-US" smtClean="0"/>
              <a:t>‹#›</a:t>
            </a:fld>
            <a:endParaRPr lang="en-US"/>
          </a:p>
        </p:txBody>
      </p:sp>
    </p:spTree>
    <p:extLst>
      <p:ext uri="{BB962C8B-B14F-4D97-AF65-F5344CB8AC3E}">
        <p14:creationId xmlns:p14="http://schemas.microsoft.com/office/powerpoint/2010/main" val="4117424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GB"/>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94FECDD8-3518-C24A-BFF5-2FC5472536AF}" type="datetimeFigureOut">
              <a:rPr lang="en-US" smtClean="0"/>
              <a:t>8/21/2025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268DFC-8CF2-0C46-9487-BC10A4C52CCF}" type="slidenum">
              <a:rPr lang="en-US" smtClean="0"/>
              <a:t>‹#›</a:t>
            </a:fld>
            <a:endParaRPr lang="en-US"/>
          </a:p>
        </p:txBody>
      </p:sp>
    </p:spTree>
    <p:extLst>
      <p:ext uri="{BB962C8B-B14F-4D97-AF65-F5344CB8AC3E}">
        <p14:creationId xmlns:p14="http://schemas.microsoft.com/office/powerpoint/2010/main" val="1540190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94FECDD8-3518-C24A-BFF5-2FC5472536AF}" type="datetimeFigureOut">
              <a:rPr lang="en-US" smtClean="0"/>
              <a:t>8/21/2025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268DFC-8CF2-0C46-9487-BC10A4C52CCF}" type="slidenum">
              <a:rPr lang="en-US" smtClean="0"/>
              <a:t>‹#›</a:t>
            </a:fld>
            <a:endParaRPr lang="en-US"/>
          </a:p>
        </p:txBody>
      </p:sp>
    </p:spTree>
    <p:extLst>
      <p:ext uri="{BB962C8B-B14F-4D97-AF65-F5344CB8AC3E}">
        <p14:creationId xmlns:p14="http://schemas.microsoft.com/office/powerpoint/2010/main" val="4049571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GB"/>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94FECDD8-3518-C24A-BFF5-2FC5472536AF}" type="datetimeFigureOut">
              <a:rPr lang="en-US" smtClean="0"/>
              <a:t>8/21/2025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268DFC-8CF2-0C46-9487-BC10A4C52CCF}" type="slidenum">
              <a:rPr lang="en-US" smtClean="0"/>
              <a:t>‹#›</a:t>
            </a:fld>
            <a:endParaRPr lang="en-US"/>
          </a:p>
        </p:txBody>
      </p:sp>
    </p:spTree>
    <p:extLst>
      <p:ext uri="{BB962C8B-B14F-4D97-AF65-F5344CB8AC3E}">
        <p14:creationId xmlns:p14="http://schemas.microsoft.com/office/powerpoint/2010/main" val="2783210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94FECDD8-3518-C24A-BFF5-2FC5472536AF}" type="datetimeFigureOut">
              <a:rPr lang="en-US" smtClean="0"/>
              <a:t>8/21/2025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6268DFC-8CF2-0C46-9487-BC10A4C52CCF}" type="slidenum">
              <a:rPr lang="en-US" smtClean="0"/>
              <a:t>‹#›</a:t>
            </a:fld>
            <a:endParaRPr lang="en-US"/>
          </a:p>
        </p:txBody>
      </p:sp>
    </p:spTree>
    <p:extLst>
      <p:ext uri="{BB962C8B-B14F-4D97-AF65-F5344CB8AC3E}">
        <p14:creationId xmlns:p14="http://schemas.microsoft.com/office/powerpoint/2010/main" val="3624517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FECDD8-3518-C24A-BFF5-2FC5472536AF}" type="datetimeFigureOut">
              <a:rPr lang="en-US" smtClean="0"/>
              <a:t>8/21/2025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6268DFC-8CF2-0C46-9487-BC10A4C52CCF}" type="slidenum">
              <a:rPr lang="en-US" smtClean="0"/>
              <a:t>‹#›</a:t>
            </a:fld>
            <a:endParaRPr lang="en-US"/>
          </a:p>
        </p:txBody>
      </p:sp>
    </p:spTree>
    <p:extLst>
      <p:ext uri="{BB962C8B-B14F-4D97-AF65-F5344CB8AC3E}">
        <p14:creationId xmlns:p14="http://schemas.microsoft.com/office/powerpoint/2010/main" val="2878359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GB"/>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94FECDD8-3518-C24A-BFF5-2FC5472536AF}" type="datetimeFigureOut">
              <a:rPr lang="en-US" smtClean="0"/>
              <a:t>8/21/2025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268DFC-8CF2-0C46-9487-BC10A4C52CCF}" type="slidenum">
              <a:rPr lang="en-US" smtClean="0"/>
              <a:t>‹#›</a:t>
            </a:fld>
            <a:endParaRPr lang="en-US"/>
          </a:p>
        </p:txBody>
      </p:sp>
    </p:spTree>
    <p:extLst>
      <p:ext uri="{BB962C8B-B14F-4D97-AF65-F5344CB8AC3E}">
        <p14:creationId xmlns:p14="http://schemas.microsoft.com/office/powerpoint/2010/main" val="25807743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GB"/>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94FECDD8-3518-C24A-BFF5-2FC5472536AF}" type="datetimeFigureOut">
              <a:rPr lang="en-US" smtClean="0"/>
              <a:t>8/21/2025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268DFC-8CF2-0C46-9487-BC10A4C52CCF}" type="slidenum">
              <a:rPr lang="en-US" smtClean="0"/>
              <a:t>‹#›</a:t>
            </a:fld>
            <a:endParaRPr lang="en-US"/>
          </a:p>
        </p:txBody>
      </p:sp>
    </p:spTree>
    <p:extLst>
      <p:ext uri="{BB962C8B-B14F-4D97-AF65-F5344CB8AC3E}">
        <p14:creationId xmlns:p14="http://schemas.microsoft.com/office/powerpoint/2010/main" val="5530953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82000"/>
                  </a:schemeClr>
                </a:solidFill>
              </a:defRPr>
            </a:lvl1pPr>
          </a:lstStyle>
          <a:p>
            <a:fld id="{94FECDD8-3518-C24A-BFF5-2FC5472536AF}" type="datetimeFigureOut">
              <a:rPr lang="en-US" smtClean="0"/>
              <a:t>8/21/2025</a:t>
            </a:fld>
            <a:endParaRPr 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82000"/>
                  </a:schemeClr>
                </a:solidFill>
              </a:defRPr>
            </a:lvl1pPr>
          </a:lstStyle>
          <a:p>
            <a:fld id="{96268DFC-8CF2-0C46-9487-BC10A4C52CCF}" type="slidenum">
              <a:rPr lang="en-US" smtClean="0"/>
              <a:t>‹#›</a:t>
            </a:fld>
            <a:endParaRPr lang="en-US"/>
          </a:p>
        </p:txBody>
      </p:sp>
    </p:spTree>
    <p:extLst>
      <p:ext uri="{BB962C8B-B14F-4D97-AF65-F5344CB8AC3E}">
        <p14:creationId xmlns:p14="http://schemas.microsoft.com/office/powerpoint/2010/main" val="33887407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hyperlink" Target="mailto:admin@4winds.scot" TargetMode="External"/><Relationship Id="rId4" Type="http://schemas.openxmlformats.org/officeDocument/2006/relationships/hyperlink" Target="http://www.4winds.scot/" TargetMode="Externa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5305B0B6-BE51-33E4-E4AC-AD2803327D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6858000" cy="9906000"/>
          </a:xfrm>
          <a:prstGeom prst="rect">
            <a:avLst/>
          </a:prstGeom>
        </p:spPr>
      </p:pic>
      <p:pic>
        <p:nvPicPr>
          <p:cNvPr id="7" name="Picture 6" descr="A close-up of a logo&#10;&#10;Description automatically generated">
            <a:extLst>
              <a:ext uri="{FF2B5EF4-FFF2-40B4-BE49-F238E27FC236}">
                <a16:creationId xmlns="" xmlns:a16="http://schemas.microsoft.com/office/drawing/2014/main" id="{F8F5DD71-1B33-E498-9154-1440990CFD2A}"/>
              </a:ext>
            </a:extLst>
          </p:cNvPr>
          <p:cNvPicPr>
            <a:picLocks noChangeAspect="1"/>
          </p:cNvPicPr>
          <p:nvPr/>
        </p:nvPicPr>
        <p:blipFill>
          <a:blip r:embed="rId3"/>
          <a:stretch>
            <a:fillRect/>
          </a:stretch>
        </p:blipFill>
        <p:spPr>
          <a:xfrm>
            <a:off x="139700" y="8064500"/>
            <a:ext cx="1739900" cy="1739900"/>
          </a:xfrm>
          <a:prstGeom prst="rect">
            <a:avLst/>
          </a:prstGeom>
        </p:spPr>
      </p:pic>
      <p:sp>
        <p:nvSpPr>
          <p:cNvPr id="11" name="Rounded Rectangle 10">
            <a:extLst>
              <a:ext uri="{FF2B5EF4-FFF2-40B4-BE49-F238E27FC236}">
                <a16:creationId xmlns="" xmlns:a16="http://schemas.microsoft.com/office/drawing/2014/main" id="{B5F120F7-6C65-F933-1484-8F2F2C8359C1}"/>
              </a:ext>
            </a:extLst>
          </p:cNvPr>
          <p:cNvSpPr/>
          <p:nvPr/>
        </p:nvSpPr>
        <p:spPr>
          <a:xfrm>
            <a:off x="196850" y="188838"/>
            <a:ext cx="6464300" cy="2109862"/>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 xmlns:a16="http://schemas.microsoft.com/office/drawing/2014/main" id="{34F0E039-C776-B9D3-3FC9-A0AFB982D9C7}"/>
              </a:ext>
            </a:extLst>
          </p:cNvPr>
          <p:cNvSpPr txBox="1"/>
          <p:nvPr/>
        </p:nvSpPr>
        <p:spPr>
          <a:xfrm>
            <a:off x="736600" y="1544575"/>
            <a:ext cx="5384800" cy="646331"/>
          </a:xfrm>
          <a:prstGeom prst="rect">
            <a:avLst/>
          </a:prstGeom>
          <a:noFill/>
        </p:spPr>
        <p:txBody>
          <a:bodyPr wrap="square" rtlCol="0">
            <a:spAutoFit/>
          </a:bodyPr>
          <a:lstStyle/>
          <a:p>
            <a:pPr algn="ctr"/>
            <a:r>
              <a:rPr lang="en-US" sz="3600" b="1" dirty="0">
                <a:latin typeface="Arial Nova" panose="020F0502020204030204" pitchFamily="34" charset="0"/>
              </a:rPr>
              <a:t>Annual </a:t>
            </a:r>
            <a:r>
              <a:rPr lang="en-US" sz="3600" b="1">
                <a:latin typeface="Arial Nova" panose="020F0502020204030204" pitchFamily="34" charset="0"/>
              </a:rPr>
              <a:t>Report </a:t>
            </a:r>
            <a:r>
              <a:rPr lang="en-US" sz="3600" b="1" smtClean="0">
                <a:latin typeface="Arial Nova" panose="020F0502020204030204" pitchFamily="34" charset="0"/>
              </a:rPr>
              <a:t>2024-25</a:t>
            </a:r>
            <a:endParaRPr lang="en-US" sz="3600" b="1" dirty="0">
              <a:latin typeface="Arial Nova" panose="020F0502020204030204" pitchFamily="34" charset="0"/>
            </a:endParaRPr>
          </a:p>
        </p:txBody>
      </p:sp>
      <p:pic>
        <p:nvPicPr>
          <p:cNvPr id="10" name="Picture 9" descr="A blue and grey logo&#10;&#10;Description automatically generated">
            <a:extLst>
              <a:ext uri="{FF2B5EF4-FFF2-40B4-BE49-F238E27FC236}">
                <a16:creationId xmlns="" xmlns:a16="http://schemas.microsoft.com/office/drawing/2014/main" id="{40C2E62C-05F5-620D-71B1-689C43901D7C}"/>
              </a:ext>
            </a:extLst>
          </p:cNvPr>
          <p:cNvPicPr>
            <a:picLocks noChangeAspect="1"/>
          </p:cNvPicPr>
          <p:nvPr/>
        </p:nvPicPr>
        <p:blipFill>
          <a:blip r:embed="rId4"/>
          <a:stretch>
            <a:fillRect/>
          </a:stretch>
        </p:blipFill>
        <p:spPr>
          <a:xfrm>
            <a:off x="1368425" y="258182"/>
            <a:ext cx="4121150" cy="1392974"/>
          </a:xfrm>
          <a:prstGeom prst="rect">
            <a:avLst/>
          </a:prstGeom>
        </p:spPr>
      </p:pic>
    </p:spTree>
    <p:extLst>
      <p:ext uri="{BB962C8B-B14F-4D97-AF65-F5344CB8AC3E}">
        <p14:creationId xmlns:p14="http://schemas.microsoft.com/office/powerpoint/2010/main" val="84808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A6AF4B01-C33B-54FB-5D4C-C2A2B930267A}"/>
              </a:ext>
            </a:extLst>
          </p:cNvPr>
          <p:cNvSpPr txBox="1"/>
          <p:nvPr/>
        </p:nvSpPr>
        <p:spPr>
          <a:xfrm>
            <a:off x="6146800" y="9512300"/>
            <a:ext cx="711200" cy="430887"/>
          </a:xfrm>
          <a:prstGeom prst="rect">
            <a:avLst/>
          </a:prstGeom>
          <a:noFill/>
        </p:spPr>
        <p:txBody>
          <a:bodyPr wrap="square" rtlCol="0">
            <a:spAutoFit/>
          </a:bodyPr>
          <a:lstStyle/>
          <a:p>
            <a:r>
              <a:rPr lang="en-US" sz="1100" dirty="0"/>
              <a:t>Page </a:t>
            </a:r>
            <a:r>
              <a:rPr lang="en-US" sz="1100" dirty="0" smtClean="0"/>
              <a:t>10</a:t>
            </a:r>
            <a:endParaRPr lang="en-US" sz="1100" dirty="0"/>
          </a:p>
        </p:txBody>
      </p:sp>
      <p:grpSp>
        <p:nvGrpSpPr>
          <p:cNvPr id="5" name="Group 4"/>
          <p:cNvGrpSpPr/>
          <p:nvPr/>
        </p:nvGrpSpPr>
        <p:grpSpPr>
          <a:xfrm>
            <a:off x="197708" y="222422"/>
            <a:ext cx="6339016" cy="9119286"/>
            <a:chOff x="0" y="0"/>
            <a:chExt cx="7526020" cy="10657840"/>
          </a:xfrm>
        </p:grpSpPr>
        <p:pic>
          <p:nvPicPr>
            <p:cNvPr id="7" name="Picture 6"/>
            <p:cNvPicPr/>
            <p:nvPr/>
          </p:nvPicPr>
          <p:blipFill>
            <a:blip r:embed="rId2"/>
            <a:stretch>
              <a:fillRect/>
            </a:stretch>
          </p:blipFill>
          <p:spPr>
            <a:xfrm>
              <a:off x="0" y="0"/>
              <a:ext cx="7526020" cy="10657840"/>
            </a:xfrm>
            <a:prstGeom prst="rect">
              <a:avLst/>
            </a:prstGeom>
          </p:spPr>
        </p:pic>
        <p:pic>
          <p:nvPicPr>
            <p:cNvPr id="8" name="Picture 7"/>
            <p:cNvPicPr/>
            <p:nvPr/>
          </p:nvPicPr>
          <p:blipFill>
            <a:blip r:embed="rId3"/>
            <a:stretch>
              <a:fillRect/>
            </a:stretch>
          </p:blipFill>
          <p:spPr>
            <a:xfrm>
              <a:off x="0" y="0"/>
              <a:ext cx="7526020" cy="9888220"/>
            </a:xfrm>
            <a:prstGeom prst="rect">
              <a:avLst/>
            </a:prstGeom>
          </p:spPr>
        </p:pic>
      </p:grpSp>
    </p:spTree>
    <p:extLst>
      <p:ext uri="{BB962C8B-B14F-4D97-AF65-F5344CB8AC3E}">
        <p14:creationId xmlns:p14="http://schemas.microsoft.com/office/powerpoint/2010/main" val="16664744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E6B8A341-6DA7-92C7-B1B6-133365122C02}"/>
              </a:ext>
            </a:extLst>
          </p:cNvPr>
          <p:cNvSpPr txBox="1"/>
          <p:nvPr/>
        </p:nvSpPr>
        <p:spPr>
          <a:xfrm>
            <a:off x="6146800" y="9512300"/>
            <a:ext cx="711200" cy="266700"/>
          </a:xfrm>
          <a:prstGeom prst="rect">
            <a:avLst/>
          </a:prstGeom>
          <a:noFill/>
        </p:spPr>
        <p:txBody>
          <a:bodyPr wrap="square" rtlCol="0">
            <a:spAutoFit/>
          </a:bodyPr>
          <a:lstStyle/>
          <a:p>
            <a:r>
              <a:rPr lang="en-US" sz="1100" dirty="0"/>
              <a:t>Page 2</a:t>
            </a:r>
          </a:p>
        </p:txBody>
      </p:sp>
      <p:pic>
        <p:nvPicPr>
          <p:cNvPr id="8" name="Picture 7" descr="A person with blonde hair wearing glasses&#10;&#10;Description automatically generated">
            <a:extLst>
              <a:ext uri="{FF2B5EF4-FFF2-40B4-BE49-F238E27FC236}">
                <a16:creationId xmlns="" xmlns:a16="http://schemas.microsoft.com/office/drawing/2014/main" id="{4439A013-1B2D-4E35-1724-80A1378BC9E1}"/>
              </a:ext>
            </a:extLst>
          </p:cNvPr>
          <p:cNvPicPr>
            <a:picLocks noChangeAspect="1"/>
          </p:cNvPicPr>
          <p:nvPr/>
        </p:nvPicPr>
        <p:blipFill>
          <a:blip r:embed="rId2"/>
          <a:stretch>
            <a:fillRect/>
          </a:stretch>
        </p:blipFill>
        <p:spPr>
          <a:xfrm>
            <a:off x="5143825" y="342900"/>
            <a:ext cx="1358575" cy="1663700"/>
          </a:xfrm>
          <a:prstGeom prst="rect">
            <a:avLst/>
          </a:prstGeom>
        </p:spPr>
      </p:pic>
      <p:sp>
        <p:nvSpPr>
          <p:cNvPr id="9" name="TextBox 8">
            <a:extLst>
              <a:ext uri="{FF2B5EF4-FFF2-40B4-BE49-F238E27FC236}">
                <a16:creationId xmlns="" xmlns:a16="http://schemas.microsoft.com/office/drawing/2014/main" id="{AC218ADF-F85D-DFB3-4887-4C01ED718A3F}"/>
              </a:ext>
            </a:extLst>
          </p:cNvPr>
          <p:cNvSpPr txBox="1"/>
          <p:nvPr/>
        </p:nvSpPr>
        <p:spPr>
          <a:xfrm>
            <a:off x="368300" y="342900"/>
            <a:ext cx="4495800" cy="1477328"/>
          </a:xfrm>
          <a:prstGeom prst="rect">
            <a:avLst/>
          </a:prstGeom>
          <a:noFill/>
        </p:spPr>
        <p:txBody>
          <a:bodyPr wrap="square" rtlCol="0">
            <a:spAutoFit/>
          </a:bodyPr>
          <a:lstStyle/>
          <a:p>
            <a:r>
              <a:rPr lang="en-US" sz="3600" b="1" dirty="0">
                <a:latin typeface="Arial Nova" panose="020B0504020202020204" pitchFamily="34" charset="0"/>
              </a:rPr>
              <a:t>TRUSTEES REPORT</a:t>
            </a:r>
          </a:p>
          <a:p>
            <a:r>
              <a:rPr lang="en-US" i="1" dirty="0">
                <a:latin typeface="Arial Nova" panose="020B0504020202020204" pitchFamily="34" charset="0"/>
              </a:rPr>
              <a:t>By </a:t>
            </a:r>
            <a:r>
              <a:rPr lang="en-US" i="1" dirty="0" smtClean="0">
                <a:latin typeface="Arial Nova" panose="020B0504020202020204" pitchFamily="34" charset="0"/>
              </a:rPr>
              <a:t>Chairperson</a:t>
            </a:r>
            <a:r>
              <a:rPr lang="en-US" i="1" dirty="0">
                <a:latin typeface="Arial Nova" panose="020B0504020202020204" pitchFamily="34" charset="0"/>
              </a:rPr>
              <a:t>, Eleanor Martin</a:t>
            </a:r>
          </a:p>
        </p:txBody>
      </p:sp>
      <p:sp>
        <p:nvSpPr>
          <p:cNvPr id="10" name="TextBox 9">
            <a:extLst>
              <a:ext uri="{FF2B5EF4-FFF2-40B4-BE49-F238E27FC236}">
                <a16:creationId xmlns="" xmlns:a16="http://schemas.microsoft.com/office/drawing/2014/main" id="{445976CA-327F-B28F-15EA-515A9E2AD1A2}"/>
              </a:ext>
            </a:extLst>
          </p:cNvPr>
          <p:cNvSpPr txBox="1"/>
          <p:nvPr/>
        </p:nvSpPr>
        <p:spPr>
          <a:xfrm>
            <a:off x="319413" y="2246689"/>
            <a:ext cx="6182987" cy="7371249"/>
          </a:xfrm>
          <a:prstGeom prst="rect">
            <a:avLst/>
          </a:prstGeom>
          <a:noFill/>
        </p:spPr>
        <p:txBody>
          <a:bodyPr wrap="square" rtlCol="0">
            <a:spAutoFit/>
          </a:bodyPr>
          <a:lstStyle/>
          <a:p>
            <a:r>
              <a:rPr lang="en-US" sz="1100" dirty="0" smtClean="0"/>
              <a:t>Welcome everyone to our Annual General Meeting of 4 Winds Trust.  In the past year the charity has grown and developed with the wisdom and experience of new and experienced members from each of the four communities we serve.  At this time we thank previous members who stood down for their support and enthusiasm which was imperative for the group success.</a:t>
            </a:r>
          </a:p>
          <a:p>
            <a:endParaRPr lang="en-US" sz="1100" dirty="0"/>
          </a:p>
          <a:p>
            <a:r>
              <a:rPr lang="en-US" sz="1100" dirty="0" smtClean="0"/>
              <a:t>We would like to welcome new trustees who have become board members, they are doing marvelous work to ensure 4 Winds Trust funding reaches groups in the areas and hope they are enjoying the work and find it rewarding.</a:t>
            </a:r>
          </a:p>
          <a:p>
            <a:endParaRPr lang="en-US" sz="1100" dirty="0"/>
          </a:p>
          <a:p>
            <a:r>
              <a:rPr lang="en-US" sz="1100" dirty="0" smtClean="0"/>
              <a:t>The Charity has been developing on a number of fronts in the past year.  Some of the highlights are the continuing agreement with 4 Winds operator RES to ensure our communities are guaranteed funding into the future, improving our public profile to display the news and the impact of our work on our website.  Keeping records updated gives a clear picture of the 4 Winds Trust impact over the past 11 years.  The grant </a:t>
            </a:r>
            <a:r>
              <a:rPr lang="en-US" sz="1100" dirty="0" err="1" smtClean="0"/>
              <a:t>cheque</a:t>
            </a:r>
            <a:r>
              <a:rPr lang="en-US" sz="1100" dirty="0" smtClean="0"/>
              <a:t> presentation events organized by 4 Winds have been a positive move forward and I as chairperson have enjoyed meeting people and discussing their projects.</a:t>
            </a:r>
          </a:p>
          <a:p>
            <a:endParaRPr lang="en-US" sz="1100" dirty="0"/>
          </a:p>
          <a:p>
            <a:r>
              <a:rPr lang="en-US" sz="1100" dirty="0" smtClean="0"/>
              <a:t>We continue to monitor the impact of grant funding in the communities and we thank you for all your cards, photographs and updates about your projects.</a:t>
            </a:r>
          </a:p>
          <a:p>
            <a:endParaRPr lang="en-US" sz="1100" dirty="0"/>
          </a:p>
          <a:p>
            <a:r>
              <a:rPr lang="en-US" sz="1100" dirty="0" smtClean="0"/>
              <a:t>During this year we have also received additional training which has enabled trustees to be upskilled ensuring procedures are being followed and monitored.  I would like to thank Fife Voluntary Action and in particular David McGrath who was absolutely fantastic in guiding us through OSCR regulation and new charity laws.  We are, along with Fife Voluntary Action in the process of creating a new application form for anyone wishing to apply to be a trustee in the future.</a:t>
            </a:r>
          </a:p>
          <a:p>
            <a:endParaRPr lang="en-US" sz="1100" dirty="0"/>
          </a:p>
          <a:p>
            <a:r>
              <a:rPr lang="en-US" sz="1100" dirty="0" smtClean="0"/>
              <a:t>I have every confidence that the charity will continue to deliver vital funding for the people of </a:t>
            </a:r>
            <a:r>
              <a:rPr lang="en-US" sz="1100" dirty="0" err="1" smtClean="0"/>
              <a:t>Auchtertool</a:t>
            </a:r>
            <a:r>
              <a:rPr lang="en-US" sz="1100" dirty="0" smtClean="0"/>
              <a:t>, </a:t>
            </a:r>
            <a:r>
              <a:rPr lang="en-US" sz="1100" dirty="0" err="1" smtClean="0"/>
              <a:t>Cowdenbeath</a:t>
            </a:r>
            <a:r>
              <a:rPr lang="en-US" sz="1100" dirty="0" smtClean="0"/>
              <a:t>, </a:t>
            </a:r>
            <a:r>
              <a:rPr lang="en-US" sz="1100" dirty="0" err="1" smtClean="0"/>
              <a:t>Lochgelly</a:t>
            </a:r>
            <a:r>
              <a:rPr lang="en-US" sz="1100" dirty="0" smtClean="0"/>
              <a:t> and </a:t>
            </a:r>
            <a:r>
              <a:rPr lang="en-US" sz="1100" dirty="0" err="1" smtClean="0"/>
              <a:t>Lumphinnans</a:t>
            </a:r>
            <a:r>
              <a:rPr lang="en-US" sz="1100" dirty="0" smtClean="0"/>
              <a:t>.</a:t>
            </a:r>
          </a:p>
          <a:p>
            <a:r>
              <a:rPr lang="en-US" sz="1100" dirty="0" smtClean="0"/>
              <a:t>Thank you to the Trustees for their ongoing support and our funders RES.</a:t>
            </a:r>
          </a:p>
          <a:p>
            <a:endParaRPr lang="en-US" sz="1100" dirty="0"/>
          </a:p>
          <a:p>
            <a:r>
              <a:rPr lang="en-US" sz="1100" dirty="0" smtClean="0"/>
              <a:t>I firmly believe we are now in the best shape ever for the challenges  the new financial year brings.  The total amount of funding recipients received this year was £ 83,341.55 </a:t>
            </a:r>
            <a:endParaRPr lang="en-US" sz="1100" dirty="0"/>
          </a:p>
        </p:txBody>
      </p:sp>
    </p:spTree>
    <p:extLst>
      <p:ext uri="{BB962C8B-B14F-4D97-AF65-F5344CB8AC3E}">
        <p14:creationId xmlns:p14="http://schemas.microsoft.com/office/powerpoint/2010/main" val="25014658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6D6D3D63-69EE-FA64-03C5-6B403413DAC1}"/>
              </a:ext>
            </a:extLst>
          </p:cNvPr>
          <p:cNvSpPr txBox="1"/>
          <p:nvPr/>
        </p:nvSpPr>
        <p:spPr>
          <a:xfrm>
            <a:off x="6146800" y="9512300"/>
            <a:ext cx="711200" cy="266700"/>
          </a:xfrm>
          <a:prstGeom prst="rect">
            <a:avLst/>
          </a:prstGeom>
          <a:noFill/>
        </p:spPr>
        <p:txBody>
          <a:bodyPr wrap="square" rtlCol="0">
            <a:spAutoFit/>
          </a:bodyPr>
          <a:lstStyle/>
          <a:p>
            <a:r>
              <a:rPr lang="en-US" sz="1100" dirty="0"/>
              <a:t>Page 3</a:t>
            </a:r>
          </a:p>
        </p:txBody>
      </p:sp>
      <p:sp>
        <p:nvSpPr>
          <p:cNvPr id="5" name="TextBox 4">
            <a:extLst>
              <a:ext uri="{FF2B5EF4-FFF2-40B4-BE49-F238E27FC236}">
                <a16:creationId xmlns="" xmlns:a16="http://schemas.microsoft.com/office/drawing/2014/main" id="{468FF476-AD76-07F2-9052-C7B89B7F5A55}"/>
              </a:ext>
            </a:extLst>
          </p:cNvPr>
          <p:cNvSpPr txBox="1"/>
          <p:nvPr/>
        </p:nvSpPr>
        <p:spPr>
          <a:xfrm>
            <a:off x="368300" y="342900"/>
            <a:ext cx="5194300" cy="646331"/>
          </a:xfrm>
          <a:prstGeom prst="rect">
            <a:avLst/>
          </a:prstGeom>
          <a:noFill/>
        </p:spPr>
        <p:txBody>
          <a:bodyPr wrap="square" rtlCol="0">
            <a:spAutoFit/>
          </a:bodyPr>
          <a:lstStyle/>
          <a:p>
            <a:r>
              <a:rPr lang="en-US" sz="3600" b="1" dirty="0">
                <a:latin typeface="Arial Nova" panose="020B0504020202020204" pitchFamily="34" charset="0"/>
              </a:rPr>
              <a:t>GOVERNANCE</a:t>
            </a:r>
          </a:p>
        </p:txBody>
      </p:sp>
      <p:sp>
        <p:nvSpPr>
          <p:cNvPr id="6" name="TextBox 5">
            <a:extLst>
              <a:ext uri="{FF2B5EF4-FFF2-40B4-BE49-F238E27FC236}">
                <a16:creationId xmlns="" xmlns:a16="http://schemas.microsoft.com/office/drawing/2014/main" id="{DC8FC89E-D6B6-37B2-B59D-D2CAA949DB3A}"/>
              </a:ext>
            </a:extLst>
          </p:cNvPr>
          <p:cNvSpPr txBox="1"/>
          <p:nvPr/>
        </p:nvSpPr>
        <p:spPr>
          <a:xfrm>
            <a:off x="368300" y="989231"/>
            <a:ext cx="6235700" cy="6186309"/>
          </a:xfrm>
          <a:prstGeom prst="rect">
            <a:avLst/>
          </a:prstGeom>
          <a:noFill/>
        </p:spPr>
        <p:txBody>
          <a:bodyPr wrap="square" rtlCol="0">
            <a:spAutoFit/>
          </a:bodyPr>
          <a:lstStyle/>
          <a:p>
            <a:r>
              <a:rPr lang="en-US" sz="1200" dirty="0"/>
              <a:t>4 Winds is established to distribute funding from the Little Raith Wind Farm, on behalf of the wind farm operator, RES. Our charity number is SC043913 and we are regulated by the Office of the Scottish Charity Regulator (OSCR).</a:t>
            </a:r>
          </a:p>
          <a:p>
            <a:endParaRPr lang="en-US" sz="1200" dirty="0"/>
          </a:p>
          <a:p>
            <a:r>
              <a:rPr lang="en-US" sz="1200" dirty="0"/>
              <a:t>4 Winds is a ‘2-tier’ SCIO, meaning we have trustees and members. The board of trustees manage the strategy, policy and day-to-day operations of the charity.  The membership comprises all community </a:t>
            </a:r>
            <a:r>
              <a:rPr lang="en-US" sz="1200" dirty="0" err="1"/>
              <a:t>councillors</a:t>
            </a:r>
            <a:r>
              <a:rPr lang="en-US" sz="1200" dirty="0"/>
              <a:t> in </a:t>
            </a:r>
            <a:r>
              <a:rPr lang="en-US" sz="1200" dirty="0" err="1"/>
              <a:t>Auchtertool</a:t>
            </a:r>
            <a:r>
              <a:rPr lang="en-US" sz="1200" dirty="0"/>
              <a:t>, Cowdenbeath, Lochgelly and </a:t>
            </a:r>
            <a:r>
              <a:rPr lang="en-US" sz="1200" dirty="0" err="1"/>
              <a:t>Lumphinnans</a:t>
            </a:r>
            <a:r>
              <a:rPr lang="en-US" sz="1200" dirty="0"/>
              <a:t>.</a:t>
            </a:r>
          </a:p>
          <a:p>
            <a:endParaRPr lang="en-US" sz="1200" dirty="0"/>
          </a:p>
          <a:p>
            <a:r>
              <a:rPr lang="en-US" sz="1200" dirty="0"/>
              <a:t>We are grateful for the support of each of the four community councils in our area who send two representatives to sit on our board as trustees.</a:t>
            </a:r>
          </a:p>
          <a:p>
            <a:endParaRPr lang="en-US" sz="1200" dirty="0"/>
          </a:p>
          <a:p>
            <a:r>
              <a:rPr lang="en-US" sz="1200" dirty="0"/>
              <a:t>We also appreciate the input and efforts of our co-opted trustees, who provide additional community oversight on the board and, as per our constitution, stand down at each AMM. </a:t>
            </a:r>
          </a:p>
          <a:p>
            <a:endParaRPr lang="en-US" sz="1200" dirty="0"/>
          </a:p>
          <a:p>
            <a:r>
              <a:rPr lang="en-US" sz="1200" dirty="0"/>
              <a:t>For the year ended 30</a:t>
            </a:r>
            <a:r>
              <a:rPr lang="en-US" sz="1200" baseline="30000" dirty="0"/>
              <a:t>th</a:t>
            </a:r>
            <a:r>
              <a:rPr lang="en-US" sz="1200" dirty="0"/>
              <a:t> April </a:t>
            </a:r>
            <a:r>
              <a:rPr lang="en-US" sz="1200" dirty="0" smtClean="0"/>
              <a:t>2025, </a:t>
            </a:r>
            <a:r>
              <a:rPr lang="en-US" sz="1200" dirty="0"/>
              <a:t>the following trustees have been part of 4 Winds:</a:t>
            </a:r>
          </a:p>
          <a:p>
            <a:endParaRPr lang="en-US" sz="1200" dirty="0"/>
          </a:p>
          <a:p>
            <a:r>
              <a:rPr lang="en-US" sz="1200" dirty="0"/>
              <a:t>Eleanor Martin, </a:t>
            </a:r>
            <a:r>
              <a:rPr lang="en-US" sz="1200" dirty="0" err="1"/>
              <a:t>Lumphinnans</a:t>
            </a:r>
            <a:r>
              <a:rPr lang="en-US" sz="1200" dirty="0"/>
              <a:t> CC – Acting Chairperson</a:t>
            </a:r>
          </a:p>
          <a:p>
            <a:r>
              <a:rPr lang="en-US" sz="1200" dirty="0"/>
              <a:t>Andy Bolden, </a:t>
            </a:r>
            <a:r>
              <a:rPr lang="en-US" sz="1200" dirty="0" err="1"/>
              <a:t>Lumphinnans</a:t>
            </a:r>
            <a:r>
              <a:rPr lang="en-US" sz="1200" dirty="0"/>
              <a:t> CC – Treasurer </a:t>
            </a:r>
          </a:p>
          <a:p>
            <a:r>
              <a:rPr lang="en-US" sz="1200" dirty="0" smtClean="0"/>
              <a:t>Debbie </a:t>
            </a:r>
            <a:r>
              <a:rPr lang="en-US" sz="1200" dirty="0" err="1" smtClean="0"/>
              <a:t>Scollay</a:t>
            </a:r>
            <a:r>
              <a:rPr lang="en-US" sz="1200" dirty="0" smtClean="0"/>
              <a:t>, </a:t>
            </a:r>
            <a:r>
              <a:rPr lang="en-US" sz="1200" dirty="0" err="1" smtClean="0"/>
              <a:t>Auchtertool</a:t>
            </a:r>
            <a:r>
              <a:rPr lang="en-US" sz="1200" dirty="0" smtClean="0"/>
              <a:t> </a:t>
            </a:r>
            <a:r>
              <a:rPr lang="en-US" sz="1200" dirty="0"/>
              <a:t>CC – Secretary (joined </a:t>
            </a:r>
            <a:r>
              <a:rPr lang="en-US" sz="1200" dirty="0" smtClean="0"/>
              <a:t>Dec </a:t>
            </a:r>
            <a:r>
              <a:rPr lang="en-US" sz="1200" dirty="0"/>
              <a:t>2023)</a:t>
            </a:r>
          </a:p>
          <a:p>
            <a:r>
              <a:rPr lang="en-US" sz="1200" dirty="0" err="1"/>
              <a:t>Joolie</a:t>
            </a:r>
            <a:r>
              <a:rPr lang="en-US" sz="1200" dirty="0"/>
              <a:t> Martin, Cowdenbeath CC – joined May </a:t>
            </a:r>
            <a:r>
              <a:rPr lang="en-US" sz="1200" dirty="0" smtClean="0"/>
              <a:t>2024</a:t>
            </a:r>
          </a:p>
          <a:p>
            <a:r>
              <a:rPr lang="en-US" sz="1200" dirty="0" smtClean="0"/>
              <a:t>Wilma </a:t>
            </a:r>
            <a:r>
              <a:rPr lang="en-US" sz="1200" dirty="0" err="1" smtClean="0"/>
              <a:t>Aitchinson</a:t>
            </a:r>
            <a:r>
              <a:rPr lang="en-US" sz="1200" dirty="0" smtClean="0"/>
              <a:t>, </a:t>
            </a:r>
            <a:r>
              <a:rPr lang="en-US" sz="1200" dirty="0" err="1" smtClean="0"/>
              <a:t>Cowdenbeath</a:t>
            </a:r>
            <a:r>
              <a:rPr lang="en-US" sz="1200" dirty="0" smtClean="0"/>
              <a:t> CC – joined October 2024 </a:t>
            </a:r>
            <a:endParaRPr lang="en-US" sz="1200" dirty="0"/>
          </a:p>
          <a:p>
            <a:r>
              <a:rPr lang="en-US" sz="1200" dirty="0" err="1" smtClean="0"/>
              <a:t>Garrie</a:t>
            </a:r>
            <a:r>
              <a:rPr lang="en-US" sz="1200" dirty="0" smtClean="0"/>
              <a:t> </a:t>
            </a:r>
            <a:r>
              <a:rPr lang="en-US" sz="1200" dirty="0"/>
              <a:t>Roberts, Lochgelly CC – joined Dec 2023</a:t>
            </a:r>
          </a:p>
          <a:p>
            <a:r>
              <a:rPr lang="en-US" sz="1200" dirty="0"/>
              <a:t>Andrea </a:t>
            </a:r>
            <a:r>
              <a:rPr lang="en-US" sz="1200" dirty="0" err="1"/>
              <a:t>Cail</a:t>
            </a:r>
            <a:r>
              <a:rPr lang="en-US" sz="1200" dirty="0"/>
              <a:t>, </a:t>
            </a:r>
            <a:r>
              <a:rPr lang="en-US" sz="1200" dirty="0" err="1"/>
              <a:t>Auchtertool</a:t>
            </a:r>
            <a:r>
              <a:rPr lang="en-US" sz="1200" dirty="0"/>
              <a:t> CC – joined Dec 2023</a:t>
            </a:r>
          </a:p>
          <a:p>
            <a:r>
              <a:rPr lang="en-US" sz="1200" dirty="0" smtClean="0"/>
              <a:t>James Mann, </a:t>
            </a:r>
            <a:r>
              <a:rPr lang="en-US" sz="1200" dirty="0" err="1" smtClean="0"/>
              <a:t>Lochgelly</a:t>
            </a:r>
            <a:r>
              <a:rPr lang="en-US" sz="1200" dirty="0" smtClean="0"/>
              <a:t> CC – joined October 2024</a:t>
            </a:r>
          </a:p>
          <a:p>
            <a:r>
              <a:rPr lang="en-US" sz="1200" dirty="0" smtClean="0"/>
              <a:t>Stuart Duffy, </a:t>
            </a:r>
            <a:r>
              <a:rPr lang="en-US" sz="1200" dirty="0" err="1" smtClean="0"/>
              <a:t>Cowdenbeath</a:t>
            </a:r>
            <a:r>
              <a:rPr lang="en-US" sz="1200" dirty="0" smtClean="0"/>
              <a:t> CC – left August 2024</a:t>
            </a:r>
          </a:p>
          <a:p>
            <a:r>
              <a:rPr lang="en-US" sz="1200" dirty="0" smtClean="0"/>
              <a:t>Jim Martin, </a:t>
            </a:r>
            <a:r>
              <a:rPr lang="en-US" sz="1200" dirty="0" err="1" smtClean="0"/>
              <a:t>Lumphinnans</a:t>
            </a:r>
            <a:r>
              <a:rPr lang="en-US" sz="1200" dirty="0" smtClean="0"/>
              <a:t> CC – left October 2024</a:t>
            </a:r>
          </a:p>
          <a:p>
            <a:r>
              <a:rPr lang="en-US" sz="1200" dirty="0" smtClean="0"/>
              <a:t>Mari Erskine, </a:t>
            </a:r>
            <a:r>
              <a:rPr lang="en-US" sz="1200" dirty="0" err="1" smtClean="0"/>
              <a:t>Lochgelly</a:t>
            </a:r>
            <a:r>
              <a:rPr lang="en-US" sz="1200" dirty="0" smtClean="0"/>
              <a:t> CC – left October 2024 </a:t>
            </a:r>
            <a:endParaRPr lang="en-US" sz="1200" dirty="0"/>
          </a:p>
        </p:txBody>
      </p:sp>
    </p:spTree>
    <p:extLst>
      <p:ext uri="{BB962C8B-B14F-4D97-AF65-F5344CB8AC3E}">
        <p14:creationId xmlns:p14="http://schemas.microsoft.com/office/powerpoint/2010/main" val="5524234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6D6D3D63-69EE-FA64-03C5-6B403413DAC1}"/>
              </a:ext>
            </a:extLst>
          </p:cNvPr>
          <p:cNvSpPr txBox="1"/>
          <p:nvPr/>
        </p:nvSpPr>
        <p:spPr>
          <a:xfrm>
            <a:off x="6146800" y="9512300"/>
            <a:ext cx="711200" cy="266700"/>
          </a:xfrm>
          <a:prstGeom prst="rect">
            <a:avLst/>
          </a:prstGeom>
          <a:noFill/>
        </p:spPr>
        <p:txBody>
          <a:bodyPr wrap="square" rtlCol="0">
            <a:spAutoFit/>
          </a:bodyPr>
          <a:lstStyle/>
          <a:p>
            <a:r>
              <a:rPr lang="en-US" sz="1100" dirty="0"/>
              <a:t>Page 4</a:t>
            </a:r>
          </a:p>
        </p:txBody>
      </p:sp>
      <p:sp>
        <p:nvSpPr>
          <p:cNvPr id="7" name="TextBox 6">
            <a:extLst>
              <a:ext uri="{FF2B5EF4-FFF2-40B4-BE49-F238E27FC236}">
                <a16:creationId xmlns="" xmlns:a16="http://schemas.microsoft.com/office/drawing/2014/main" id="{D573CDD2-1D5C-4DEB-BC18-811CB582AE53}"/>
              </a:ext>
            </a:extLst>
          </p:cNvPr>
          <p:cNvSpPr txBox="1"/>
          <p:nvPr/>
        </p:nvSpPr>
        <p:spPr>
          <a:xfrm>
            <a:off x="368300" y="342900"/>
            <a:ext cx="5194300" cy="923330"/>
          </a:xfrm>
          <a:prstGeom prst="rect">
            <a:avLst/>
          </a:prstGeom>
          <a:noFill/>
        </p:spPr>
        <p:txBody>
          <a:bodyPr wrap="square" rtlCol="0">
            <a:spAutoFit/>
          </a:bodyPr>
          <a:lstStyle/>
          <a:p>
            <a:r>
              <a:rPr lang="en-US" sz="3600" b="1" dirty="0">
                <a:latin typeface="Arial Nova" panose="020B0504020202020204" pitchFamily="34" charset="0"/>
              </a:rPr>
              <a:t>IMPACT</a:t>
            </a:r>
          </a:p>
          <a:p>
            <a:r>
              <a:rPr lang="en-US" i="1" dirty="0">
                <a:latin typeface="Arial Nova" panose="020B0504020202020204" pitchFamily="34" charset="0"/>
              </a:rPr>
              <a:t>Feedback from funded groups</a:t>
            </a:r>
          </a:p>
        </p:txBody>
      </p:sp>
      <p:sp>
        <p:nvSpPr>
          <p:cNvPr id="8" name="Rounded Rectangular Callout 7">
            <a:extLst>
              <a:ext uri="{FF2B5EF4-FFF2-40B4-BE49-F238E27FC236}">
                <a16:creationId xmlns="" xmlns:a16="http://schemas.microsoft.com/office/drawing/2014/main" id="{07E64797-AA87-6CAA-3122-65AE2B977A41}"/>
              </a:ext>
            </a:extLst>
          </p:cNvPr>
          <p:cNvSpPr/>
          <p:nvPr/>
        </p:nvSpPr>
        <p:spPr>
          <a:xfrm>
            <a:off x="559914" y="1387930"/>
            <a:ext cx="3113903" cy="3253946"/>
          </a:xfrm>
          <a:prstGeom prst="wedgeRoundRectCallout">
            <a:avLst>
              <a:gd name="adj1" fmla="val 61015"/>
              <a:gd name="adj2" fmla="val -44117"/>
              <a:gd name="adj3" fmla="val 16667"/>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 xmlns:a16="http://schemas.microsoft.com/office/drawing/2014/main" id="{702386FB-C907-9FAE-A902-763C9DC0D22E}"/>
              </a:ext>
            </a:extLst>
          </p:cNvPr>
          <p:cNvSpPr txBox="1"/>
          <p:nvPr/>
        </p:nvSpPr>
        <p:spPr>
          <a:xfrm>
            <a:off x="559914" y="1576595"/>
            <a:ext cx="2835791" cy="2893100"/>
          </a:xfrm>
          <a:prstGeom prst="rect">
            <a:avLst/>
          </a:prstGeom>
          <a:noFill/>
        </p:spPr>
        <p:txBody>
          <a:bodyPr wrap="square" rtlCol="0">
            <a:spAutoFit/>
          </a:bodyPr>
          <a:lstStyle/>
          <a:p>
            <a:pPr algn="ctr"/>
            <a:r>
              <a:rPr lang="en-GB" sz="1400" b="1" dirty="0" smtClean="0">
                <a:solidFill>
                  <a:schemeClr val="bg1"/>
                </a:solidFill>
                <a:effectLst/>
                <a:latin typeface="Arial Nova" panose="020B0504020202020204" pitchFamily="34" charset="0"/>
                <a:ea typeface="Calibri" panose="020F0502020204030204" pitchFamily="34" charset="0"/>
                <a:cs typeface="Times New Roman" panose="02020603050405020304" pitchFamily="18" charset="0"/>
              </a:rPr>
              <a:t>On behalf of the committee members of Acorn Aid, we thank you most sincerely for donating towards our Family Christmas hampers.</a:t>
            </a:r>
          </a:p>
          <a:p>
            <a:pPr algn="ctr"/>
            <a:endParaRPr lang="en-GB" sz="1400" b="1" dirty="0">
              <a:solidFill>
                <a:schemeClr val="bg1"/>
              </a:solidFill>
              <a:latin typeface="Arial Nova" panose="020B0504020202020204" pitchFamily="34" charset="0"/>
              <a:ea typeface="Calibri" panose="020F0502020204030204" pitchFamily="34" charset="0"/>
              <a:cs typeface="Times New Roman" panose="02020603050405020304" pitchFamily="18" charset="0"/>
            </a:endParaRPr>
          </a:p>
          <a:p>
            <a:pPr algn="ctr"/>
            <a:r>
              <a:rPr lang="en-GB" sz="1400" b="1" dirty="0" smtClean="0">
                <a:solidFill>
                  <a:schemeClr val="bg1"/>
                </a:solidFill>
                <a:effectLst/>
                <a:latin typeface="Arial Nova" panose="020B0504020202020204" pitchFamily="34" charset="0"/>
                <a:ea typeface="Calibri" panose="020F0502020204030204" pitchFamily="34" charset="0"/>
                <a:cs typeface="Times New Roman" panose="02020603050405020304" pitchFamily="18" charset="0"/>
              </a:rPr>
              <a:t>Your generosity has overwhelmed us and we can assure you that your donations will go a long way to supporting those in need in our community.</a:t>
            </a:r>
          </a:p>
          <a:p>
            <a:pPr algn="ctr"/>
            <a:endParaRPr lang="en-GB" sz="1400" b="1" dirty="0">
              <a:solidFill>
                <a:schemeClr val="bg1"/>
              </a:solidFill>
              <a:latin typeface="Arial Nova" panose="020B0504020202020204" pitchFamily="34" charset="0"/>
              <a:ea typeface="Calibri" panose="020F0502020204030204" pitchFamily="34" charset="0"/>
              <a:cs typeface="Times New Roman" panose="02020603050405020304" pitchFamily="18" charset="0"/>
            </a:endParaRPr>
          </a:p>
          <a:p>
            <a:pPr algn="ctr"/>
            <a:r>
              <a:rPr lang="en-GB" sz="1400" b="1" dirty="0" smtClean="0">
                <a:solidFill>
                  <a:schemeClr val="bg1"/>
                </a:solidFill>
                <a:effectLst/>
                <a:latin typeface="Arial Nova" panose="020B0504020202020204" pitchFamily="34" charset="0"/>
                <a:ea typeface="Calibri" panose="020F0502020204030204" pitchFamily="34" charset="0"/>
                <a:cs typeface="Times New Roman" panose="02020603050405020304" pitchFamily="18" charset="0"/>
              </a:rPr>
              <a:t>Thank you June and Brian Miller</a:t>
            </a:r>
            <a:endParaRPr lang="en-GB" sz="1400" b="1" dirty="0">
              <a:solidFill>
                <a:schemeClr val="bg1"/>
              </a:solidFill>
              <a:effectLst/>
              <a:latin typeface="Arial Nova" panose="020B0504020202020204" pitchFamily="34" charset="0"/>
              <a:ea typeface="Calibri" panose="020F0502020204030204" pitchFamily="34" charset="0"/>
              <a:cs typeface="Times New Roman" panose="02020603050405020304" pitchFamily="18" charset="0"/>
            </a:endParaRPr>
          </a:p>
        </p:txBody>
      </p:sp>
      <p:sp>
        <p:nvSpPr>
          <p:cNvPr id="10" name="Rounded Rectangular Callout 9">
            <a:extLst>
              <a:ext uri="{FF2B5EF4-FFF2-40B4-BE49-F238E27FC236}">
                <a16:creationId xmlns="" xmlns:a16="http://schemas.microsoft.com/office/drawing/2014/main" id="{47E537C1-2A12-F67D-C6BD-A4A4426A597C}"/>
              </a:ext>
            </a:extLst>
          </p:cNvPr>
          <p:cNvSpPr/>
          <p:nvPr/>
        </p:nvSpPr>
        <p:spPr>
          <a:xfrm>
            <a:off x="2937819" y="5366505"/>
            <a:ext cx="2957384" cy="2814859"/>
          </a:xfrm>
          <a:prstGeom prst="wedgeRoundRectCallout">
            <a:avLst>
              <a:gd name="adj1" fmla="val -53735"/>
              <a:gd name="adj2" fmla="val 73587"/>
              <a:gd name="adj3" fmla="val 16667"/>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 xmlns:a16="http://schemas.microsoft.com/office/drawing/2014/main" id="{ACAE7FE3-9C25-9D3D-93A8-C7698D43687B}"/>
              </a:ext>
            </a:extLst>
          </p:cNvPr>
          <p:cNvSpPr txBox="1"/>
          <p:nvPr/>
        </p:nvSpPr>
        <p:spPr>
          <a:xfrm>
            <a:off x="3237643" y="5660312"/>
            <a:ext cx="2709906" cy="2631490"/>
          </a:xfrm>
          <a:prstGeom prst="rect">
            <a:avLst/>
          </a:prstGeom>
          <a:noFill/>
        </p:spPr>
        <p:txBody>
          <a:bodyPr wrap="square" rtlCol="0">
            <a:spAutoFit/>
          </a:bodyPr>
          <a:lstStyle/>
          <a:p>
            <a:r>
              <a:rPr lang="en-GB" sz="1100" b="1" kern="0" dirty="0" smtClean="0">
                <a:solidFill>
                  <a:schemeClr val="bg1"/>
                </a:solidFill>
                <a:effectLst/>
                <a:latin typeface="Arial Nova" panose="020B0504020202020204" pitchFamily="34" charset="0"/>
                <a:ea typeface="Times New Roman" panose="02020603050405020304" pitchFamily="18" charset="0"/>
                <a:cs typeface="Arial" panose="020B0604020202020204" pitchFamily="34" charset="0"/>
              </a:rPr>
              <a:t>NCB Workshops Cairn project</a:t>
            </a:r>
          </a:p>
          <a:p>
            <a:endParaRPr lang="en-GB" sz="1100" b="1" kern="0" dirty="0">
              <a:solidFill>
                <a:schemeClr val="bg1"/>
              </a:solidFill>
              <a:latin typeface="Arial Nova" panose="020B0504020202020204" pitchFamily="34" charset="0"/>
              <a:ea typeface="Times New Roman" panose="02020603050405020304" pitchFamily="18" charset="0"/>
              <a:cs typeface="Arial" panose="020B0604020202020204" pitchFamily="34" charset="0"/>
            </a:endParaRPr>
          </a:p>
          <a:p>
            <a:r>
              <a:rPr lang="en-GB" sz="1100" b="1" kern="0" dirty="0" smtClean="0">
                <a:solidFill>
                  <a:schemeClr val="bg1"/>
                </a:solidFill>
                <a:effectLst/>
                <a:latin typeface="Arial Nova" panose="020B0504020202020204" pitchFamily="34" charset="0"/>
                <a:ea typeface="Times New Roman" panose="02020603050405020304" pitchFamily="18" charset="0"/>
                <a:cs typeface="Arial" panose="020B0604020202020204" pitchFamily="34" charset="0"/>
              </a:rPr>
              <a:t>Your funding was essential in making this project a reality.  The funding was used in the provision of materials and a new stone plaque for the cairn, which we are sincerely grateful for.</a:t>
            </a:r>
          </a:p>
          <a:p>
            <a:endParaRPr lang="en-GB" sz="1100" b="1" kern="0" dirty="0">
              <a:solidFill>
                <a:schemeClr val="bg1"/>
              </a:solidFill>
              <a:latin typeface="Arial Nova" panose="020B0504020202020204" pitchFamily="34" charset="0"/>
              <a:ea typeface="Times New Roman" panose="02020603050405020304" pitchFamily="18" charset="0"/>
              <a:cs typeface="Arial" panose="020B0604020202020204" pitchFamily="34" charset="0"/>
            </a:endParaRPr>
          </a:p>
          <a:p>
            <a:r>
              <a:rPr lang="en-GB" sz="1100" b="1" kern="0" dirty="0" smtClean="0">
                <a:solidFill>
                  <a:schemeClr val="bg1"/>
                </a:solidFill>
                <a:effectLst/>
                <a:latin typeface="Arial Nova" panose="020B0504020202020204" pitchFamily="34" charset="0"/>
                <a:ea typeface="Times New Roman" panose="02020603050405020304" pitchFamily="18" charset="0"/>
                <a:cs typeface="Arial" panose="020B0604020202020204" pitchFamily="34" charset="0"/>
              </a:rPr>
              <a:t>The cairn celebrates the achievement and contribution of the workers of Cowdenbeath Central Workshop, which built and maintained vital mining equipment for pits across Scotland and North England.</a:t>
            </a:r>
          </a:p>
          <a:p>
            <a:endParaRPr lang="en-GB" sz="1100" b="1" dirty="0">
              <a:solidFill>
                <a:schemeClr val="bg1"/>
              </a:solidFill>
              <a:effectLst/>
              <a:latin typeface="Arial Nova" panose="020B0504020202020204" pitchFamily="34" charset="0"/>
              <a:ea typeface="Calibri" panose="020F0502020204030204" pitchFamily="34" charset="0"/>
              <a:cs typeface="Times New Roman" panose="02020603050405020304" pitchFamily="18" charset="0"/>
            </a:endParaRPr>
          </a:p>
        </p:txBody>
      </p:sp>
      <p:pic>
        <p:nvPicPr>
          <p:cNvPr id="13" name="Picture 12">
            <a:extLst>
              <a:ext uri="{FF2B5EF4-FFF2-40B4-BE49-F238E27FC236}">
                <a16:creationId xmlns="" xmlns:a16="http://schemas.microsoft.com/office/drawing/2014/main" id="{E9F6FE9F-8D03-494A-0AEC-2B32CFA68E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16511" y="2951206"/>
            <a:ext cx="1501345" cy="2001794"/>
          </a:xfrm>
          <a:prstGeom prst="rect">
            <a:avLst/>
          </a:prstGeom>
        </p:spPr>
      </p:pic>
      <p:pic>
        <p:nvPicPr>
          <p:cNvPr id="15" name="Picture 14">
            <a:extLst>
              <a:ext uri="{FF2B5EF4-FFF2-40B4-BE49-F238E27FC236}">
                <a16:creationId xmlns="" xmlns:a16="http://schemas.microsoft.com/office/drawing/2014/main" id="{8DC589AF-14B0-AC9B-0147-0B7D1E8541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18477" y="1375230"/>
            <a:ext cx="1909426" cy="1432070"/>
          </a:xfrm>
          <a:prstGeom prst="rect">
            <a:avLst/>
          </a:prstGeom>
        </p:spPr>
      </p:pic>
      <p:pic>
        <p:nvPicPr>
          <p:cNvPr id="17" name="Picture 16">
            <a:extLst>
              <a:ext uri="{FF2B5EF4-FFF2-40B4-BE49-F238E27FC236}">
                <a16:creationId xmlns="" xmlns:a16="http://schemas.microsoft.com/office/drawing/2014/main" id="{9C7B33C6-343E-3556-ADF8-219933ECC3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175053" y="5484845"/>
            <a:ext cx="3078892" cy="2309169"/>
          </a:xfrm>
          <a:prstGeom prst="rect">
            <a:avLst/>
          </a:prstGeom>
        </p:spPr>
      </p:pic>
      <p:sp>
        <p:nvSpPr>
          <p:cNvPr id="3" name="Rectangle 2"/>
          <p:cNvSpPr/>
          <p:nvPr/>
        </p:nvSpPr>
        <p:spPr>
          <a:xfrm>
            <a:off x="2057400" y="8886189"/>
            <a:ext cx="2161078" cy="4524315"/>
          </a:xfrm>
          <a:prstGeom prst="rect">
            <a:avLst/>
          </a:prstGeom>
        </p:spPr>
        <p:txBody>
          <a:bodyPr wrap="square">
            <a:spAutoFit/>
          </a:bodyPr>
          <a:lstStyle/>
          <a:p>
            <a:pPr algn="ctr"/>
            <a:endParaRPr lang="en-US" b="1" dirty="0" smtClean="0">
              <a:latin typeface="APPLE CHANCERY" panose="03020702040506060504" pitchFamily="66" charset="-79"/>
              <a:cs typeface="APPLE CHANCERY" panose="03020702040506060504" pitchFamily="66" charset="-79"/>
            </a:endParaRPr>
          </a:p>
          <a:p>
            <a:pPr algn="ctr"/>
            <a:endParaRPr lang="en-US" b="1" dirty="0">
              <a:latin typeface="APPLE CHANCERY" panose="03020702040506060504" pitchFamily="66" charset="-79"/>
              <a:cs typeface="APPLE CHANCERY" panose="03020702040506060504" pitchFamily="66" charset="-79"/>
            </a:endParaRPr>
          </a:p>
          <a:p>
            <a:pPr algn="ctr"/>
            <a:endParaRPr lang="en-US" b="1" dirty="0" smtClean="0">
              <a:latin typeface="APPLE CHANCERY" panose="03020702040506060504" pitchFamily="66" charset="-79"/>
              <a:cs typeface="APPLE CHANCERY" panose="03020702040506060504" pitchFamily="66" charset="-79"/>
            </a:endParaRPr>
          </a:p>
          <a:p>
            <a:pPr algn="ctr"/>
            <a:endParaRPr lang="en-US" b="1" dirty="0">
              <a:latin typeface="APPLE CHANCERY" panose="03020702040506060504" pitchFamily="66" charset="-79"/>
              <a:cs typeface="APPLE CHANCERY" panose="03020702040506060504" pitchFamily="66" charset="-79"/>
            </a:endParaRPr>
          </a:p>
          <a:p>
            <a:pPr algn="ctr"/>
            <a:endParaRPr lang="en-US" b="1" dirty="0" smtClean="0">
              <a:latin typeface="APPLE CHANCERY" panose="03020702040506060504" pitchFamily="66" charset="-79"/>
              <a:cs typeface="APPLE CHANCERY" panose="03020702040506060504" pitchFamily="66" charset="-79"/>
            </a:endParaRPr>
          </a:p>
          <a:p>
            <a:pPr algn="ctr"/>
            <a:endParaRPr lang="en-US" b="1" dirty="0">
              <a:latin typeface="APPLE CHANCERY" panose="03020702040506060504" pitchFamily="66" charset="-79"/>
              <a:cs typeface="APPLE CHANCERY" panose="03020702040506060504" pitchFamily="66" charset="-79"/>
            </a:endParaRPr>
          </a:p>
          <a:p>
            <a:pPr algn="ctr"/>
            <a:endParaRPr lang="en-US" b="1" dirty="0" smtClean="0">
              <a:latin typeface="APPLE CHANCERY" panose="03020702040506060504" pitchFamily="66" charset="-79"/>
              <a:cs typeface="APPLE CHANCERY" panose="03020702040506060504" pitchFamily="66" charset="-79"/>
            </a:endParaRPr>
          </a:p>
          <a:p>
            <a:pPr algn="ctr"/>
            <a:endParaRPr lang="en-US" b="1" dirty="0">
              <a:latin typeface="APPLE CHANCERY" panose="03020702040506060504" pitchFamily="66" charset="-79"/>
              <a:cs typeface="APPLE CHANCERY" panose="03020702040506060504" pitchFamily="66" charset="-79"/>
            </a:endParaRPr>
          </a:p>
          <a:p>
            <a:pPr algn="ctr"/>
            <a:endParaRPr lang="en-US" b="1" dirty="0" smtClean="0">
              <a:latin typeface="APPLE CHANCERY" panose="03020702040506060504" pitchFamily="66" charset="-79"/>
              <a:cs typeface="APPLE CHANCERY" panose="03020702040506060504" pitchFamily="66" charset="-79"/>
            </a:endParaRPr>
          </a:p>
          <a:p>
            <a:pPr algn="ctr"/>
            <a:endParaRPr lang="en-US" b="1" dirty="0">
              <a:latin typeface="APPLE CHANCERY" panose="03020702040506060504" pitchFamily="66" charset="-79"/>
              <a:cs typeface="APPLE CHANCERY" panose="03020702040506060504" pitchFamily="66" charset="-79"/>
            </a:endParaRPr>
          </a:p>
          <a:p>
            <a:pPr algn="ctr"/>
            <a:endParaRPr lang="en-US" b="1" dirty="0" smtClean="0">
              <a:latin typeface="APPLE CHANCERY" panose="03020702040506060504" pitchFamily="66" charset="-79"/>
              <a:cs typeface="APPLE CHANCERY" panose="03020702040506060504" pitchFamily="66" charset="-79"/>
            </a:endParaRPr>
          </a:p>
          <a:p>
            <a:pPr algn="ctr"/>
            <a:endParaRPr lang="en-US" b="1" dirty="0">
              <a:latin typeface="APPLE CHANCERY" panose="03020702040506060504" pitchFamily="66" charset="-79"/>
              <a:cs typeface="APPLE CHANCERY" panose="03020702040506060504" pitchFamily="66" charset="-79"/>
            </a:endParaRPr>
          </a:p>
          <a:p>
            <a:pPr algn="ctr"/>
            <a:endParaRPr lang="en-US" b="1" dirty="0" smtClean="0">
              <a:latin typeface="APPLE CHANCERY" panose="03020702040506060504" pitchFamily="66" charset="-79"/>
              <a:cs typeface="APPLE CHANCERY" panose="03020702040506060504" pitchFamily="66" charset="-79"/>
            </a:endParaRPr>
          </a:p>
          <a:p>
            <a:pPr algn="ctr"/>
            <a:endParaRPr lang="en-US" b="1" dirty="0">
              <a:latin typeface="APPLE CHANCERY" panose="03020702040506060504" pitchFamily="66" charset="-79"/>
              <a:cs typeface="APPLE CHANCERY" panose="03020702040506060504" pitchFamily="66" charset="-79"/>
            </a:endParaRPr>
          </a:p>
          <a:p>
            <a:pPr algn="ctr"/>
            <a:endParaRPr lang="en-US" b="1" dirty="0" smtClean="0">
              <a:latin typeface="APPLE CHANCERY" panose="03020702040506060504" pitchFamily="66" charset="-79"/>
              <a:cs typeface="APPLE CHANCERY" panose="03020702040506060504" pitchFamily="66" charset="-79"/>
            </a:endParaRPr>
          </a:p>
          <a:p>
            <a:pPr algn="ctr"/>
            <a:endParaRPr lang="en-US" b="1" dirty="0">
              <a:latin typeface="APPLE CHANCERY" panose="03020702040506060504" pitchFamily="66" charset="-79"/>
              <a:cs typeface="APPLE CHANCERY" panose="03020702040506060504" pitchFamily="66" charset="-79"/>
            </a:endParaRPr>
          </a:p>
        </p:txBody>
      </p:sp>
    </p:spTree>
    <p:extLst>
      <p:ext uri="{BB962C8B-B14F-4D97-AF65-F5344CB8AC3E}">
        <p14:creationId xmlns:p14="http://schemas.microsoft.com/office/powerpoint/2010/main" val="13049020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Windmills in a field during sunset&#10;&#10;Description automatically generated">
            <a:extLst>
              <a:ext uri="{FF2B5EF4-FFF2-40B4-BE49-F238E27FC236}">
                <a16:creationId xmlns="" xmlns:a16="http://schemas.microsoft.com/office/drawing/2014/main" id="{E3D08BBE-19BC-9589-8B24-BB1C3F6CDD06}"/>
              </a:ext>
            </a:extLst>
          </p:cNvPr>
          <p:cNvPicPr>
            <a:picLocks noChangeAspect="1"/>
          </p:cNvPicPr>
          <p:nvPr/>
        </p:nvPicPr>
        <p:blipFill>
          <a:blip r:embed="rId2"/>
          <a:stretch>
            <a:fillRect/>
          </a:stretch>
        </p:blipFill>
        <p:spPr>
          <a:xfrm>
            <a:off x="0" y="0"/>
            <a:ext cx="6858000" cy="2611840"/>
          </a:xfrm>
          <a:prstGeom prst="rect">
            <a:avLst/>
          </a:prstGeom>
        </p:spPr>
      </p:pic>
      <p:sp>
        <p:nvSpPr>
          <p:cNvPr id="4" name="TextBox 3">
            <a:extLst>
              <a:ext uri="{FF2B5EF4-FFF2-40B4-BE49-F238E27FC236}">
                <a16:creationId xmlns="" xmlns:a16="http://schemas.microsoft.com/office/drawing/2014/main" id="{6D6D3D63-69EE-FA64-03C5-6B403413DAC1}"/>
              </a:ext>
            </a:extLst>
          </p:cNvPr>
          <p:cNvSpPr txBox="1"/>
          <p:nvPr/>
        </p:nvSpPr>
        <p:spPr>
          <a:xfrm>
            <a:off x="6146800" y="9512300"/>
            <a:ext cx="711200" cy="266700"/>
          </a:xfrm>
          <a:prstGeom prst="rect">
            <a:avLst/>
          </a:prstGeom>
          <a:noFill/>
        </p:spPr>
        <p:txBody>
          <a:bodyPr wrap="square" rtlCol="0">
            <a:spAutoFit/>
          </a:bodyPr>
          <a:lstStyle/>
          <a:p>
            <a:r>
              <a:rPr lang="en-US" sz="1100" dirty="0"/>
              <a:t>Page </a:t>
            </a:r>
            <a:r>
              <a:rPr lang="en-US" sz="1100" dirty="0" smtClean="0"/>
              <a:t>5</a:t>
            </a:r>
            <a:endParaRPr lang="en-US" sz="1100" dirty="0"/>
          </a:p>
        </p:txBody>
      </p:sp>
      <p:sp>
        <p:nvSpPr>
          <p:cNvPr id="5" name="TextBox 4">
            <a:extLst>
              <a:ext uri="{FF2B5EF4-FFF2-40B4-BE49-F238E27FC236}">
                <a16:creationId xmlns="" xmlns:a16="http://schemas.microsoft.com/office/drawing/2014/main" id="{468FF476-AD76-07F2-9052-C7B89B7F5A55}"/>
              </a:ext>
            </a:extLst>
          </p:cNvPr>
          <p:cNvSpPr txBox="1"/>
          <p:nvPr/>
        </p:nvSpPr>
        <p:spPr>
          <a:xfrm>
            <a:off x="368300" y="342900"/>
            <a:ext cx="5194300" cy="923330"/>
          </a:xfrm>
          <a:prstGeom prst="rect">
            <a:avLst/>
          </a:prstGeom>
          <a:noFill/>
        </p:spPr>
        <p:txBody>
          <a:bodyPr wrap="square" rtlCol="0">
            <a:spAutoFit/>
          </a:bodyPr>
          <a:lstStyle/>
          <a:p>
            <a:r>
              <a:rPr lang="en-US" sz="3600" b="1" dirty="0">
                <a:latin typeface="Arial Nova" panose="020B0504020202020204" pitchFamily="34" charset="0"/>
              </a:rPr>
              <a:t>FUTURE PLANS</a:t>
            </a:r>
          </a:p>
          <a:p>
            <a:r>
              <a:rPr lang="en-US" i="1" dirty="0">
                <a:latin typeface="Arial Nova" panose="020B0504020202020204" pitchFamily="34" charset="0"/>
              </a:rPr>
              <a:t>A new decade for 4 Winds</a:t>
            </a:r>
          </a:p>
        </p:txBody>
      </p:sp>
      <p:pic>
        <p:nvPicPr>
          <p:cNvPr id="7" name="Picture 6" descr="A close-up of a logo&#10;&#10;Description automatically generated">
            <a:extLst>
              <a:ext uri="{FF2B5EF4-FFF2-40B4-BE49-F238E27FC236}">
                <a16:creationId xmlns="" xmlns:a16="http://schemas.microsoft.com/office/drawing/2014/main" id="{D0989112-D774-9C48-AAB7-494909F6BDE7}"/>
              </a:ext>
            </a:extLst>
          </p:cNvPr>
          <p:cNvPicPr>
            <a:picLocks noChangeAspect="1"/>
          </p:cNvPicPr>
          <p:nvPr/>
        </p:nvPicPr>
        <p:blipFill>
          <a:blip r:embed="rId3"/>
          <a:stretch>
            <a:fillRect/>
          </a:stretch>
        </p:blipFill>
        <p:spPr>
          <a:xfrm>
            <a:off x="2508593" y="7804836"/>
            <a:ext cx="1840814" cy="1840814"/>
          </a:xfrm>
          <a:prstGeom prst="rect">
            <a:avLst/>
          </a:prstGeom>
        </p:spPr>
      </p:pic>
      <p:sp>
        <p:nvSpPr>
          <p:cNvPr id="8" name="TextBox 7">
            <a:extLst>
              <a:ext uri="{FF2B5EF4-FFF2-40B4-BE49-F238E27FC236}">
                <a16:creationId xmlns="" xmlns:a16="http://schemas.microsoft.com/office/drawing/2014/main" id="{D2D330CE-0E98-72F6-0DA7-B9E83AB2FDF9}"/>
              </a:ext>
            </a:extLst>
          </p:cNvPr>
          <p:cNvSpPr txBox="1"/>
          <p:nvPr/>
        </p:nvSpPr>
        <p:spPr>
          <a:xfrm>
            <a:off x="368300" y="8178105"/>
            <a:ext cx="2075935" cy="1384995"/>
          </a:xfrm>
          <a:prstGeom prst="rect">
            <a:avLst/>
          </a:prstGeom>
          <a:noFill/>
        </p:spPr>
        <p:txBody>
          <a:bodyPr wrap="square" rtlCol="0">
            <a:spAutoFit/>
          </a:bodyPr>
          <a:lstStyle/>
          <a:p>
            <a:r>
              <a:rPr lang="en-US" sz="1400" dirty="0">
                <a:latin typeface="Arial Nova" panose="020B0504020202020204" pitchFamily="34" charset="0"/>
              </a:rPr>
              <a:t>Registered Office:</a:t>
            </a:r>
          </a:p>
          <a:p>
            <a:r>
              <a:rPr lang="en-US" sz="1400" dirty="0">
                <a:latin typeface="Arial Nova" panose="020B0504020202020204" pitchFamily="34" charset="0"/>
              </a:rPr>
              <a:t>c/o Maxwell Centre</a:t>
            </a:r>
          </a:p>
          <a:p>
            <a:r>
              <a:rPr lang="en-US" sz="1400" dirty="0">
                <a:latin typeface="Arial Nova" panose="020B0504020202020204" pitchFamily="34" charset="0"/>
              </a:rPr>
              <a:t>Stenhouse Street</a:t>
            </a:r>
          </a:p>
          <a:p>
            <a:r>
              <a:rPr lang="en-US" sz="1400" dirty="0">
                <a:latin typeface="Arial Nova" panose="020B0504020202020204" pitchFamily="34" charset="0"/>
              </a:rPr>
              <a:t>Cowdenbeath</a:t>
            </a:r>
          </a:p>
          <a:p>
            <a:r>
              <a:rPr lang="en-US" sz="1400" dirty="0">
                <a:latin typeface="Arial Nova" panose="020B0504020202020204" pitchFamily="34" charset="0"/>
              </a:rPr>
              <a:t>Fife</a:t>
            </a:r>
          </a:p>
          <a:p>
            <a:r>
              <a:rPr lang="en-US" sz="1400" dirty="0">
                <a:latin typeface="Arial Nova" panose="020B0504020202020204" pitchFamily="34" charset="0"/>
              </a:rPr>
              <a:t>KY4 9DD</a:t>
            </a:r>
          </a:p>
        </p:txBody>
      </p:sp>
      <p:sp>
        <p:nvSpPr>
          <p:cNvPr id="9" name="TextBox 8">
            <a:extLst>
              <a:ext uri="{FF2B5EF4-FFF2-40B4-BE49-F238E27FC236}">
                <a16:creationId xmlns="" xmlns:a16="http://schemas.microsoft.com/office/drawing/2014/main" id="{DF65F42A-F48B-9C90-EFE3-50F8E89812D1}"/>
              </a:ext>
            </a:extLst>
          </p:cNvPr>
          <p:cNvSpPr txBox="1"/>
          <p:nvPr/>
        </p:nvSpPr>
        <p:spPr>
          <a:xfrm>
            <a:off x="4684927" y="8393549"/>
            <a:ext cx="2075935" cy="1169551"/>
          </a:xfrm>
          <a:prstGeom prst="rect">
            <a:avLst/>
          </a:prstGeom>
          <a:noFill/>
        </p:spPr>
        <p:txBody>
          <a:bodyPr wrap="square" rtlCol="0">
            <a:spAutoFit/>
          </a:bodyPr>
          <a:lstStyle/>
          <a:p>
            <a:r>
              <a:rPr lang="en-US" sz="1400" dirty="0">
                <a:latin typeface="Arial Nova" panose="020B0504020202020204" pitchFamily="34" charset="0"/>
              </a:rPr>
              <a:t>Get in touch:</a:t>
            </a:r>
          </a:p>
          <a:p>
            <a:r>
              <a:rPr lang="en-US" sz="1400" dirty="0">
                <a:latin typeface="Arial Nova" panose="020B0504020202020204" pitchFamily="34" charset="0"/>
                <a:hlinkClick r:id="rId4"/>
              </a:rPr>
              <a:t>www.4winds.scot</a:t>
            </a:r>
            <a:endParaRPr lang="en-US" sz="1400" dirty="0">
              <a:latin typeface="Arial Nova" panose="020B0504020202020204" pitchFamily="34" charset="0"/>
            </a:endParaRPr>
          </a:p>
          <a:p>
            <a:endParaRPr lang="en-US" sz="1400" dirty="0">
              <a:latin typeface="Arial Nova" panose="020B0504020202020204" pitchFamily="34" charset="0"/>
            </a:endParaRPr>
          </a:p>
          <a:p>
            <a:r>
              <a:rPr lang="en-US" sz="1400" dirty="0">
                <a:latin typeface="Arial Nova" panose="020B0504020202020204" pitchFamily="34" charset="0"/>
                <a:hlinkClick r:id="rId5"/>
              </a:rPr>
              <a:t>admin@4winds.scot</a:t>
            </a:r>
            <a:endParaRPr lang="en-US" sz="1400" dirty="0">
              <a:latin typeface="Arial Nova" panose="020B0504020202020204" pitchFamily="34" charset="0"/>
            </a:endParaRPr>
          </a:p>
          <a:p>
            <a:endParaRPr lang="en-US" sz="1400" dirty="0">
              <a:latin typeface="Arial Nova" panose="020B0504020202020204" pitchFamily="34" charset="0"/>
            </a:endParaRPr>
          </a:p>
        </p:txBody>
      </p:sp>
      <p:sp>
        <p:nvSpPr>
          <p:cNvPr id="12" name="TextBox 11">
            <a:extLst>
              <a:ext uri="{FF2B5EF4-FFF2-40B4-BE49-F238E27FC236}">
                <a16:creationId xmlns="" xmlns:a16="http://schemas.microsoft.com/office/drawing/2014/main" id="{3DD75265-F1F7-5310-A302-064BD933BB7F}"/>
              </a:ext>
            </a:extLst>
          </p:cNvPr>
          <p:cNvSpPr txBox="1"/>
          <p:nvPr/>
        </p:nvSpPr>
        <p:spPr>
          <a:xfrm>
            <a:off x="263047" y="2805830"/>
            <a:ext cx="6360174" cy="5047536"/>
          </a:xfrm>
          <a:prstGeom prst="rect">
            <a:avLst/>
          </a:prstGeom>
          <a:noFill/>
        </p:spPr>
        <p:txBody>
          <a:bodyPr wrap="square" rtlCol="0">
            <a:spAutoFit/>
          </a:bodyPr>
          <a:lstStyle/>
          <a:p>
            <a:r>
              <a:rPr lang="en-US" sz="1400" dirty="0">
                <a:latin typeface="Arial Nova" panose="020B0504020202020204" pitchFamily="34" charset="0"/>
              </a:rPr>
              <a:t>As the charity enters </a:t>
            </a:r>
            <a:r>
              <a:rPr lang="en-US" sz="1400" dirty="0" smtClean="0">
                <a:latin typeface="Arial Nova" panose="020B0504020202020204" pitchFamily="34" charset="0"/>
              </a:rPr>
              <a:t>another year, </a:t>
            </a:r>
            <a:r>
              <a:rPr lang="en-US" sz="1400" dirty="0">
                <a:latin typeface="Arial Nova" panose="020B0504020202020204" pitchFamily="34" charset="0"/>
              </a:rPr>
              <a:t>we are filled with confidence about the future and the positive impact the funding from Little Raith Wind Farm </a:t>
            </a:r>
            <a:r>
              <a:rPr lang="en-US" sz="1400" dirty="0" smtClean="0">
                <a:latin typeface="Arial Nova" panose="020B0504020202020204" pitchFamily="34" charset="0"/>
              </a:rPr>
              <a:t>is having </a:t>
            </a:r>
            <a:r>
              <a:rPr lang="en-US" sz="1400" dirty="0">
                <a:latin typeface="Arial Nova" panose="020B0504020202020204" pitchFamily="34" charset="0"/>
              </a:rPr>
              <a:t>on our communities</a:t>
            </a:r>
            <a:r>
              <a:rPr lang="en-US" sz="1400" dirty="0" smtClean="0">
                <a:latin typeface="Arial Nova" panose="020B0504020202020204" pitchFamily="34" charset="0"/>
              </a:rPr>
              <a:t>.</a:t>
            </a:r>
          </a:p>
          <a:p>
            <a:endParaRPr lang="en-US" sz="1400" dirty="0">
              <a:latin typeface="Arial Nova" panose="020B0504020202020204" pitchFamily="34" charset="0"/>
            </a:endParaRPr>
          </a:p>
          <a:p>
            <a:r>
              <a:rPr lang="en-US" sz="1400" dirty="0" smtClean="0">
                <a:latin typeface="Arial Nova" panose="020B0504020202020204" pitchFamily="34" charset="0"/>
              </a:rPr>
              <a:t>With amendments to the Scottish charities regulations we have been working hard reviewing our governance and will continue to work with professional organizations to ensure compliance.</a:t>
            </a:r>
          </a:p>
          <a:p>
            <a:endParaRPr lang="en-US" sz="1400" dirty="0">
              <a:latin typeface="Arial Nova" panose="020B0504020202020204" pitchFamily="34" charset="0"/>
            </a:endParaRPr>
          </a:p>
          <a:p>
            <a:r>
              <a:rPr lang="en-US" sz="1400" dirty="0" smtClean="0">
                <a:latin typeface="Arial Nova" panose="020B0504020202020204" pitchFamily="34" charset="0"/>
              </a:rPr>
              <a:t>To assist prospective trustees we are in the process of designing a Recruitment Pack which will provide information on our Charity, Roles and processes.</a:t>
            </a:r>
          </a:p>
          <a:p>
            <a:endParaRPr lang="en-US" sz="1400" dirty="0">
              <a:latin typeface="Arial Nova" panose="020B0504020202020204" pitchFamily="34" charset="0"/>
            </a:endParaRPr>
          </a:p>
          <a:p>
            <a:r>
              <a:rPr lang="en-US" sz="1400" dirty="0" smtClean="0">
                <a:latin typeface="Arial Nova" panose="020B0504020202020204" pitchFamily="34" charset="0"/>
              </a:rPr>
              <a:t>Our governance and performance as a charity continues to be strong, with transparency and accountability for the communities we serve.  </a:t>
            </a:r>
            <a:r>
              <a:rPr lang="en-US" sz="1400" dirty="0">
                <a:latin typeface="Arial Nova" panose="020B0504020202020204" pitchFamily="34" charset="0"/>
              </a:rPr>
              <a:t>We continue </a:t>
            </a:r>
            <a:r>
              <a:rPr lang="en-US" sz="1400" dirty="0" smtClean="0">
                <a:latin typeface="Arial Nova" panose="020B0504020202020204" pitchFamily="34" charset="0"/>
              </a:rPr>
              <a:t>to review and </a:t>
            </a:r>
            <a:r>
              <a:rPr lang="en-US" sz="1400" dirty="0">
                <a:latin typeface="Arial Nova" panose="020B0504020202020204" pitchFamily="34" charset="0"/>
              </a:rPr>
              <a:t>develop a robust funding framework, ensuring the fund continues to support the work so vital in our local towns and villages</a:t>
            </a:r>
            <a:r>
              <a:rPr lang="en-US" sz="1400" dirty="0" smtClean="0">
                <a:latin typeface="Arial Nova" panose="020B0504020202020204" pitchFamily="34" charset="0"/>
              </a:rPr>
              <a:t>.</a:t>
            </a:r>
          </a:p>
          <a:p>
            <a:endParaRPr lang="en-US" sz="1400" dirty="0">
              <a:latin typeface="Arial Nova" panose="020B0504020202020204" pitchFamily="34" charset="0"/>
            </a:endParaRPr>
          </a:p>
          <a:p>
            <a:r>
              <a:rPr lang="en-US" sz="1400" dirty="0" smtClean="0">
                <a:latin typeface="Arial Nova" panose="020B0504020202020204" pitchFamily="34" charset="0"/>
              </a:rPr>
              <a:t>Ensuring the fund is as accessible and available as possible to local groups continues to be our aim, we are committed to reviewing and learning, ensuring we have the right tools and processes in place.  This will enable us to continue supporting the many local groups who support our local communities living in </a:t>
            </a:r>
            <a:r>
              <a:rPr lang="en-US" sz="1400" dirty="0" err="1" smtClean="0">
                <a:latin typeface="Arial Nova" panose="020B0504020202020204" pitchFamily="34" charset="0"/>
              </a:rPr>
              <a:t>Auchtertool</a:t>
            </a:r>
            <a:r>
              <a:rPr lang="en-US" sz="1400" dirty="0" smtClean="0">
                <a:latin typeface="Arial Nova" panose="020B0504020202020204" pitchFamily="34" charset="0"/>
              </a:rPr>
              <a:t>, </a:t>
            </a:r>
            <a:r>
              <a:rPr lang="en-US" sz="1400" dirty="0" err="1" smtClean="0">
                <a:latin typeface="Arial Nova" panose="020B0504020202020204" pitchFamily="34" charset="0"/>
              </a:rPr>
              <a:t>Cowdenbeath</a:t>
            </a:r>
            <a:r>
              <a:rPr lang="en-US" sz="1400" dirty="0" smtClean="0">
                <a:latin typeface="Arial Nova" panose="020B0504020202020204" pitchFamily="34" charset="0"/>
              </a:rPr>
              <a:t>, </a:t>
            </a:r>
            <a:r>
              <a:rPr lang="en-US" sz="1400" dirty="0" err="1" smtClean="0">
                <a:latin typeface="Arial Nova" panose="020B0504020202020204" pitchFamily="34" charset="0"/>
              </a:rPr>
              <a:t>Lochgelly</a:t>
            </a:r>
            <a:r>
              <a:rPr lang="en-US" sz="1400" dirty="0" smtClean="0">
                <a:latin typeface="Arial Nova" panose="020B0504020202020204" pitchFamily="34" charset="0"/>
              </a:rPr>
              <a:t> and </a:t>
            </a:r>
            <a:r>
              <a:rPr lang="en-US" sz="1400" dirty="0" err="1" smtClean="0">
                <a:latin typeface="Arial Nova" panose="020B0504020202020204" pitchFamily="34" charset="0"/>
              </a:rPr>
              <a:t>Lumphinnans</a:t>
            </a:r>
            <a:r>
              <a:rPr lang="en-US" sz="1400" dirty="0" smtClean="0">
                <a:latin typeface="Arial Nova" panose="020B0504020202020204" pitchFamily="34" charset="0"/>
              </a:rPr>
              <a:t>. </a:t>
            </a:r>
            <a:endParaRPr lang="en-US" sz="1400" dirty="0">
              <a:latin typeface="Arial Nova" panose="020B0504020202020204" pitchFamily="34" charset="0"/>
            </a:endParaRPr>
          </a:p>
          <a:p>
            <a:endParaRPr lang="en-US" sz="1400" dirty="0">
              <a:latin typeface="Arial Nova" panose="020B0504020202020204" pitchFamily="34" charset="0"/>
            </a:endParaRPr>
          </a:p>
        </p:txBody>
      </p:sp>
    </p:spTree>
    <p:extLst>
      <p:ext uri="{BB962C8B-B14F-4D97-AF65-F5344CB8AC3E}">
        <p14:creationId xmlns:p14="http://schemas.microsoft.com/office/powerpoint/2010/main" val="1922407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a:extLst>
              <a:ext uri="{FF2B5EF4-FFF2-40B4-BE49-F238E27FC236}">
                <a16:creationId xmlns="" xmlns:a16="http://schemas.microsoft.com/office/drawing/2014/main" id="{0FEC1DCA-9A62-8BB0-EF3F-F270C148F635}"/>
              </a:ext>
            </a:extLst>
          </p:cNvPr>
          <p:cNvSpPr/>
          <p:nvPr/>
        </p:nvSpPr>
        <p:spPr>
          <a:xfrm>
            <a:off x="686291" y="1329176"/>
            <a:ext cx="1513211" cy="1437878"/>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 xmlns:a16="http://schemas.microsoft.com/office/drawing/2014/main" id="{B467E013-6DD3-4660-0CB2-A36B1C17957F}"/>
              </a:ext>
            </a:extLst>
          </p:cNvPr>
          <p:cNvSpPr/>
          <p:nvPr/>
        </p:nvSpPr>
        <p:spPr>
          <a:xfrm>
            <a:off x="2817342" y="0"/>
            <a:ext cx="4040658" cy="4122960"/>
          </a:xfrm>
          <a:prstGeom prst="ellipse">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 xmlns:a16="http://schemas.microsoft.com/office/drawing/2014/main" id="{6D6D3D63-69EE-FA64-03C5-6B403413DAC1}"/>
              </a:ext>
            </a:extLst>
          </p:cNvPr>
          <p:cNvSpPr txBox="1"/>
          <p:nvPr/>
        </p:nvSpPr>
        <p:spPr>
          <a:xfrm>
            <a:off x="6146800" y="9512300"/>
            <a:ext cx="711200" cy="266700"/>
          </a:xfrm>
          <a:prstGeom prst="rect">
            <a:avLst/>
          </a:prstGeom>
          <a:noFill/>
        </p:spPr>
        <p:txBody>
          <a:bodyPr wrap="square" rtlCol="0">
            <a:spAutoFit/>
          </a:bodyPr>
          <a:lstStyle/>
          <a:p>
            <a:r>
              <a:rPr lang="en-US" sz="1100" dirty="0"/>
              <a:t>Page </a:t>
            </a:r>
            <a:r>
              <a:rPr lang="en-US" sz="1100" dirty="0" smtClean="0"/>
              <a:t>6</a:t>
            </a:r>
            <a:endParaRPr lang="en-US" sz="1100" dirty="0"/>
          </a:p>
        </p:txBody>
      </p:sp>
      <p:sp>
        <p:nvSpPr>
          <p:cNvPr id="5" name="TextBox 4">
            <a:extLst>
              <a:ext uri="{FF2B5EF4-FFF2-40B4-BE49-F238E27FC236}">
                <a16:creationId xmlns="" xmlns:a16="http://schemas.microsoft.com/office/drawing/2014/main" id="{468FF476-AD76-07F2-9052-C7B89B7F5A55}"/>
              </a:ext>
            </a:extLst>
          </p:cNvPr>
          <p:cNvSpPr txBox="1"/>
          <p:nvPr/>
        </p:nvSpPr>
        <p:spPr>
          <a:xfrm>
            <a:off x="368300" y="342900"/>
            <a:ext cx="5194300" cy="923330"/>
          </a:xfrm>
          <a:prstGeom prst="rect">
            <a:avLst/>
          </a:prstGeom>
          <a:noFill/>
        </p:spPr>
        <p:txBody>
          <a:bodyPr wrap="square" rtlCol="0">
            <a:spAutoFit/>
          </a:bodyPr>
          <a:lstStyle/>
          <a:p>
            <a:r>
              <a:rPr lang="en-US" sz="3600" b="1" dirty="0">
                <a:latin typeface="Arial Nova" panose="020B0504020202020204" pitchFamily="34" charset="0"/>
              </a:rPr>
              <a:t>FUNDING SUMMARY</a:t>
            </a:r>
          </a:p>
          <a:p>
            <a:r>
              <a:rPr lang="en-US" i="1" dirty="0">
                <a:latin typeface="Arial Nova" panose="020B0504020202020204" pitchFamily="34" charset="0"/>
              </a:rPr>
              <a:t>For the wind farm lifetime (May ‘13 to April </a:t>
            </a:r>
            <a:r>
              <a:rPr lang="en-US" i="1" dirty="0" smtClean="0">
                <a:latin typeface="Arial Nova" panose="020B0504020202020204" pitchFamily="34" charset="0"/>
              </a:rPr>
              <a:t>’25)</a:t>
            </a:r>
            <a:endParaRPr lang="en-US" i="1" dirty="0">
              <a:latin typeface="Arial Nova" panose="020B0504020202020204" pitchFamily="34" charset="0"/>
            </a:endParaRPr>
          </a:p>
        </p:txBody>
      </p:sp>
      <p:sp>
        <p:nvSpPr>
          <p:cNvPr id="9" name="TextBox 8">
            <a:extLst>
              <a:ext uri="{FF2B5EF4-FFF2-40B4-BE49-F238E27FC236}">
                <a16:creationId xmlns="" xmlns:a16="http://schemas.microsoft.com/office/drawing/2014/main" id="{8F6B849F-857A-AAE8-38C6-85B13DA437B3}"/>
              </a:ext>
            </a:extLst>
          </p:cNvPr>
          <p:cNvSpPr txBox="1"/>
          <p:nvPr/>
        </p:nvSpPr>
        <p:spPr>
          <a:xfrm>
            <a:off x="3126811" y="1435493"/>
            <a:ext cx="3560314" cy="1785104"/>
          </a:xfrm>
          <a:prstGeom prst="rect">
            <a:avLst/>
          </a:prstGeom>
          <a:noFill/>
        </p:spPr>
        <p:txBody>
          <a:bodyPr wrap="square" rtlCol="0">
            <a:spAutoFit/>
          </a:bodyPr>
          <a:lstStyle/>
          <a:p>
            <a:pPr algn="ctr"/>
            <a:r>
              <a:rPr lang="en-US" sz="5400" b="1" dirty="0" smtClean="0">
                <a:latin typeface="Arial Nova" panose="020B0504020202020204" pitchFamily="34" charset="0"/>
              </a:rPr>
              <a:t>£817417</a:t>
            </a:r>
            <a:endParaRPr lang="en-US" sz="5400" b="1" dirty="0">
              <a:latin typeface="Arial Nova" panose="020B0504020202020204" pitchFamily="34" charset="0"/>
            </a:endParaRPr>
          </a:p>
          <a:p>
            <a:pPr algn="ctr"/>
            <a:r>
              <a:rPr lang="en-US" sz="2800" b="1" dirty="0">
                <a:latin typeface="Arial Nova" panose="020B0504020202020204" pitchFamily="34" charset="0"/>
              </a:rPr>
              <a:t>ISSUED IN GRANTS</a:t>
            </a:r>
          </a:p>
          <a:p>
            <a:pPr algn="ctr"/>
            <a:r>
              <a:rPr lang="en-US" sz="2800" b="1" dirty="0">
                <a:latin typeface="Arial Nova" panose="020B0504020202020204" pitchFamily="34" charset="0"/>
              </a:rPr>
              <a:t>SINCE LAUNCH</a:t>
            </a:r>
          </a:p>
        </p:txBody>
      </p:sp>
      <p:sp>
        <p:nvSpPr>
          <p:cNvPr id="11" name="TextBox 10">
            <a:extLst>
              <a:ext uri="{FF2B5EF4-FFF2-40B4-BE49-F238E27FC236}">
                <a16:creationId xmlns="" xmlns:a16="http://schemas.microsoft.com/office/drawing/2014/main" id="{8CD1C38F-6EFE-2F7F-D0E5-01B15892F6B7}"/>
              </a:ext>
            </a:extLst>
          </p:cNvPr>
          <p:cNvSpPr txBox="1"/>
          <p:nvPr/>
        </p:nvSpPr>
        <p:spPr>
          <a:xfrm>
            <a:off x="686290" y="1658350"/>
            <a:ext cx="1513211" cy="800219"/>
          </a:xfrm>
          <a:prstGeom prst="rect">
            <a:avLst/>
          </a:prstGeom>
          <a:noFill/>
        </p:spPr>
        <p:txBody>
          <a:bodyPr wrap="square" rtlCol="0">
            <a:spAutoFit/>
          </a:bodyPr>
          <a:lstStyle/>
          <a:p>
            <a:pPr algn="ctr"/>
            <a:r>
              <a:rPr lang="en-US" sz="1400" b="1" dirty="0" err="1">
                <a:latin typeface="Arial Nova" panose="020B0504020202020204" pitchFamily="34" charset="0"/>
              </a:rPr>
              <a:t>Auchtertool</a:t>
            </a:r>
            <a:endParaRPr lang="en-US" sz="1400" b="1" dirty="0">
              <a:latin typeface="Arial Nova" panose="020B0504020202020204" pitchFamily="34" charset="0"/>
            </a:endParaRPr>
          </a:p>
          <a:p>
            <a:pPr algn="ctr"/>
            <a:r>
              <a:rPr lang="en-US" sz="1400" b="1" dirty="0">
                <a:latin typeface="Arial Nova" panose="020B0504020202020204" pitchFamily="34" charset="0"/>
              </a:rPr>
              <a:t>Total</a:t>
            </a:r>
          </a:p>
          <a:p>
            <a:pPr algn="ctr"/>
            <a:r>
              <a:rPr lang="en-US" b="1" dirty="0" smtClean="0">
                <a:latin typeface="Arial Nova" panose="020B0504020202020204" pitchFamily="34" charset="0"/>
              </a:rPr>
              <a:t>£67,961</a:t>
            </a:r>
            <a:endParaRPr lang="en-US" b="1" dirty="0">
              <a:latin typeface="Arial Nova" panose="020B0504020202020204" pitchFamily="34" charset="0"/>
            </a:endParaRPr>
          </a:p>
        </p:txBody>
      </p:sp>
      <p:sp>
        <p:nvSpPr>
          <p:cNvPr id="14" name="Oval 13">
            <a:extLst>
              <a:ext uri="{FF2B5EF4-FFF2-40B4-BE49-F238E27FC236}">
                <a16:creationId xmlns="" xmlns:a16="http://schemas.microsoft.com/office/drawing/2014/main" id="{607933D5-A976-C7AC-2503-82D75D5079B0}"/>
              </a:ext>
            </a:extLst>
          </p:cNvPr>
          <p:cNvSpPr/>
          <p:nvPr/>
        </p:nvSpPr>
        <p:spPr>
          <a:xfrm>
            <a:off x="170875" y="2874225"/>
            <a:ext cx="2393941" cy="2371084"/>
          </a:xfrm>
          <a:prstGeom prst="ellipse">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 xmlns:a16="http://schemas.microsoft.com/office/drawing/2014/main" id="{3F4978DB-06AD-8F4E-2B9D-E87D518EA1B7}"/>
              </a:ext>
            </a:extLst>
          </p:cNvPr>
          <p:cNvSpPr/>
          <p:nvPr/>
        </p:nvSpPr>
        <p:spPr>
          <a:xfrm>
            <a:off x="2506275" y="3944096"/>
            <a:ext cx="2078006" cy="1923409"/>
          </a:xfrm>
          <a:prstGeom prst="ellipse">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 xmlns:a16="http://schemas.microsoft.com/office/drawing/2014/main" id="{F47AABB7-474B-0FA0-5490-CFBCD7D40525}"/>
              </a:ext>
            </a:extLst>
          </p:cNvPr>
          <p:cNvSpPr/>
          <p:nvPr/>
        </p:nvSpPr>
        <p:spPr>
          <a:xfrm>
            <a:off x="4755418" y="4574754"/>
            <a:ext cx="1729631" cy="1568464"/>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 xmlns:a16="http://schemas.microsoft.com/office/drawing/2014/main" id="{7497C1FA-939C-2FEA-21E0-6B68471FD14B}"/>
              </a:ext>
            </a:extLst>
          </p:cNvPr>
          <p:cNvSpPr txBox="1"/>
          <p:nvPr/>
        </p:nvSpPr>
        <p:spPr>
          <a:xfrm>
            <a:off x="611239" y="3561863"/>
            <a:ext cx="1513211" cy="800219"/>
          </a:xfrm>
          <a:prstGeom prst="rect">
            <a:avLst/>
          </a:prstGeom>
          <a:noFill/>
        </p:spPr>
        <p:txBody>
          <a:bodyPr wrap="square" rtlCol="0">
            <a:spAutoFit/>
          </a:bodyPr>
          <a:lstStyle/>
          <a:p>
            <a:pPr algn="ctr"/>
            <a:r>
              <a:rPr lang="en-US" sz="1400" b="1" dirty="0">
                <a:latin typeface="Arial Nova" panose="020B0504020202020204" pitchFamily="34" charset="0"/>
              </a:rPr>
              <a:t>Lochgelly</a:t>
            </a:r>
          </a:p>
          <a:p>
            <a:pPr algn="ctr"/>
            <a:r>
              <a:rPr lang="en-US" sz="1400" b="1" dirty="0">
                <a:latin typeface="Arial Nova" panose="020B0504020202020204" pitchFamily="34" charset="0"/>
              </a:rPr>
              <a:t>Total</a:t>
            </a:r>
          </a:p>
          <a:p>
            <a:pPr algn="ctr"/>
            <a:r>
              <a:rPr lang="en-US" b="1" dirty="0">
                <a:latin typeface="Arial Nova" panose="020B0504020202020204" pitchFamily="34" charset="0"/>
              </a:rPr>
              <a:t>£</a:t>
            </a:r>
            <a:r>
              <a:rPr lang="en-US" b="1" dirty="0" smtClean="0">
                <a:latin typeface="Arial Nova" panose="020B0504020202020204" pitchFamily="34" charset="0"/>
              </a:rPr>
              <a:t>366,030</a:t>
            </a:r>
            <a:endParaRPr lang="en-US" b="1" dirty="0">
              <a:latin typeface="Arial Nova" panose="020B0504020202020204" pitchFamily="34" charset="0"/>
            </a:endParaRPr>
          </a:p>
        </p:txBody>
      </p:sp>
      <p:sp>
        <p:nvSpPr>
          <p:cNvPr id="18" name="TextBox 17">
            <a:extLst>
              <a:ext uri="{FF2B5EF4-FFF2-40B4-BE49-F238E27FC236}">
                <a16:creationId xmlns="" xmlns:a16="http://schemas.microsoft.com/office/drawing/2014/main" id="{C135A895-0F1F-45D8-1E8F-A429448F406C}"/>
              </a:ext>
            </a:extLst>
          </p:cNvPr>
          <p:cNvSpPr txBox="1"/>
          <p:nvPr/>
        </p:nvSpPr>
        <p:spPr>
          <a:xfrm>
            <a:off x="2777883" y="4502799"/>
            <a:ext cx="1513211" cy="800219"/>
          </a:xfrm>
          <a:prstGeom prst="rect">
            <a:avLst/>
          </a:prstGeom>
          <a:noFill/>
        </p:spPr>
        <p:txBody>
          <a:bodyPr wrap="square" rtlCol="0">
            <a:spAutoFit/>
          </a:bodyPr>
          <a:lstStyle/>
          <a:p>
            <a:pPr algn="ctr"/>
            <a:r>
              <a:rPr lang="en-US" sz="1400" b="1" dirty="0">
                <a:latin typeface="Arial Nova" panose="020B0504020202020204" pitchFamily="34" charset="0"/>
              </a:rPr>
              <a:t>Cowdenbeath</a:t>
            </a:r>
          </a:p>
          <a:p>
            <a:pPr algn="ctr"/>
            <a:r>
              <a:rPr lang="en-US" sz="1400" b="1" dirty="0">
                <a:latin typeface="Arial Nova" panose="020B0504020202020204" pitchFamily="34" charset="0"/>
              </a:rPr>
              <a:t>Total</a:t>
            </a:r>
          </a:p>
          <a:p>
            <a:pPr algn="ctr"/>
            <a:r>
              <a:rPr lang="en-US" b="1" dirty="0">
                <a:latin typeface="Arial Nova" panose="020B0504020202020204" pitchFamily="34" charset="0"/>
              </a:rPr>
              <a:t>£</a:t>
            </a:r>
            <a:r>
              <a:rPr lang="en-US" b="1" dirty="0" smtClean="0">
                <a:latin typeface="Arial Nova" panose="020B0504020202020204" pitchFamily="34" charset="0"/>
              </a:rPr>
              <a:t>263,211</a:t>
            </a:r>
            <a:endParaRPr lang="en-US" b="1" dirty="0">
              <a:latin typeface="Arial Nova" panose="020B0504020202020204" pitchFamily="34" charset="0"/>
            </a:endParaRPr>
          </a:p>
        </p:txBody>
      </p:sp>
      <p:sp>
        <p:nvSpPr>
          <p:cNvPr id="19" name="TextBox 18">
            <a:extLst>
              <a:ext uri="{FF2B5EF4-FFF2-40B4-BE49-F238E27FC236}">
                <a16:creationId xmlns="" xmlns:a16="http://schemas.microsoft.com/office/drawing/2014/main" id="{23AF07D5-E702-601E-D1EE-28F2A00AC2E3}"/>
              </a:ext>
            </a:extLst>
          </p:cNvPr>
          <p:cNvSpPr txBox="1"/>
          <p:nvPr/>
        </p:nvSpPr>
        <p:spPr>
          <a:xfrm>
            <a:off x="4863627" y="4956606"/>
            <a:ext cx="1513211" cy="800219"/>
          </a:xfrm>
          <a:prstGeom prst="rect">
            <a:avLst/>
          </a:prstGeom>
          <a:noFill/>
        </p:spPr>
        <p:txBody>
          <a:bodyPr wrap="square" rtlCol="0">
            <a:spAutoFit/>
          </a:bodyPr>
          <a:lstStyle/>
          <a:p>
            <a:pPr algn="ctr"/>
            <a:r>
              <a:rPr lang="en-US" sz="1400" b="1" dirty="0" err="1">
                <a:latin typeface="Arial Nova" panose="020B0504020202020204" pitchFamily="34" charset="0"/>
              </a:rPr>
              <a:t>Lumphinnans</a:t>
            </a:r>
            <a:endParaRPr lang="en-US" sz="1400" b="1" dirty="0">
              <a:latin typeface="Arial Nova" panose="020B0504020202020204" pitchFamily="34" charset="0"/>
            </a:endParaRPr>
          </a:p>
          <a:p>
            <a:pPr algn="ctr"/>
            <a:r>
              <a:rPr lang="en-US" sz="1400" b="1" dirty="0">
                <a:latin typeface="Arial Nova" panose="020B0504020202020204" pitchFamily="34" charset="0"/>
              </a:rPr>
              <a:t>Total</a:t>
            </a:r>
          </a:p>
          <a:p>
            <a:pPr algn="ctr"/>
            <a:r>
              <a:rPr lang="en-US" b="1" dirty="0">
                <a:latin typeface="Arial Nova" panose="020B0504020202020204" pitchFamily="34" charset="0"/>
              </a:rPr>
              <a:t>£</a:t>
            </a:r>
            <a:r>
              <a:rPr lang="en-US" b="1" dirty="0" smtClean="0">
                <a:latin typeface="Arial Nova" panose="020B0504020202020204" pitchFamily="34" charset="0"/>
              </a:rPr>
              <a:t>120,215</a:t>
            </a:r>
            <a:endParaRPr lang="en-US" b="1" dirty="0">
              <a:latin typeface="Arial Nova" panose="020B0504020202020204" pitchFamily="34" charset="0"/>
            </a:endParaRPr>
          </a:p>
        </p:txBody>
      </p:sp>
      <p:cxnSp>
        <p:nvCxnSpPr>
          <p:cNvPr id="21" name="Straight Arrow Connector 20">
            <a:extLst>
              <a:ext uri="{FF2B5EF4-FFF2-40B4-BE49-F238E27FC236}">
                <a16:creationId xmlns="" xmlns:a16="http://schemas.microsoft.com/office/drawing/2014/main" id="{68A80ACF-A6D9-FF6E-94A8-24EE11F3A8C1}"/>
              </a:ext>
            </a:extLst>
          </p:cNvPr>
          <p:cNvCxnSpPr>
            <a:cxnSpLocks/>
            <a:endCxn id="11" idx="3"/>
          </p:cNvCxnSpPr>
          <p:nvPr/>
        </p:nvCxnSpPr>
        <p:spPr>
          <a:xfrm flipH="1">
            <a:off x="2199501" y="2027682"/>
            <a:ext cx="729050" cy="30778"/>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 xmlns:a16="http://schemas.microsoft.com/office/drawing/2014/main" id="{1AEE9A72-783D-26F2-13C0-6A54252394BE}"/>
              </a:ext>
            </a:extLst>
          </p:cNvPr>
          <p:cNvCxnSpPr>
            <a:cxnSpLocks/>
          </p:cNvCxnSpPr>
          <p:nvPr/>
        </p:nvCxnSpPr>
        <p:spPr>
          <a:xfrm flipH="1">
            <a:off x="2360141" y="2916588"/>
            <a:ext cx="821726" cy="527726"/>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 xmlns:a16="http://schemas.microsoft.com/office/drawing/2014/main" id="{6EB8EAD1-2175-2390-9854-22520995F7EF}"/>
              </a:ext>
            </a:extLst>
          </p:cNvPr>
          <p:cNvCxnSpPr>
            <a:cxnSpLocks/>
          </p:cNvCxnSpPr>
          <p:nvPr/>
        </p:nvCxnSpPr>
        <p:spPr>
          <a:xfrm flipH="1">
            <a:off x="4015946" y="3814959"/>
            <a:ext cx="148437" cy="294029"/>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27" name="Straight Arrow Connector 26">
            <a:extLst>
              <a:ext uri="{FF2B5EF4-FFF2-40B4-BE49-F238E27FC236}">
                <a16:creationId xmlns="" xmlns:a16="http://schemas.microsoft.com/office/drawing/2014/main" id="{60DA0FD1-1FBB-4B03-13F3-08676E95EB54}"/>
              </a:ext>
            </a:extLst>
          </p:cNvPr>
          <p:cNvCxnSpPr>
            <a:cxnSpLocks/>
            <a:endCxn id="16" idx="0"/>
          </p:cNvCxnSpPr>
          <p:nvPr/>
        </p:nvCxnSpPr>
        <p:spPr>
          <a:xfrm flipH="1">
            <a:off x="5620234" y="4107511"/>
            <a:ext cx="40368" cy="467243"/>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graphicFrame>
        <p:nvGraphicFramePr>
          <p:cNvPr id="20" name="Chart 19">
            <a:extLst>
              <a:ext uri="{FF2B5EF4-FFF2-40B4-BE49-F238E27FC236}">
                <a16:creationId xmlns:xdr="http://schemas.openxmlformats.org/drawingml/2006/spreadsheetDrawing" xmlns="" xmlns:a16="http://schemas.microsoft.com/office/drawing/2014/main" xmlns:lc="http://schemas.openxmlformats.org/drawingml/2006/lockedCanvas" id="{F7DD292C-ADA8-9895-DC95-E73C8CD55A49}"/>
              </a:ext>
            </a:extLst>
          </p:cNvPr>
          <p:cNvGraphicFramePr>
            <a:graphicFrameLocks/>
          </p:cNvGraphicFramePr>
          <p:nvPr>
            <p:extLst>
              <p:ext uri="{D42A27DB-BD31-4B8C-83A1-F6EECF244321}">
                <p14:modId xmlns:p14="http://schemas.microsoft.com/office/powerpoint/2010/main" val="4076351413"/>
              </p:ext>
            </p:extLst>
          </p:nvPr>
        </p:nvGraphicFramePr>
        <p:xfrm>
          <a:off x="170875" y="6143218"/>
          <a:ext cx="6516250" cy="323877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568951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6D6D3D63-69EE-FA64-03C5-6B403413DAC1}"/>
              </a:ext>
            </a:extLst>
          </p:cNvPr>
          <p:cNvSpPr txBox="1"/>
          <p:nvPr/>
        </p:nvSpPr>
        <p:spPr>
          <a:xfrm>
            <a:off x="6146800" y="9512300"/>
            <a:ext cx="711200" cy="266700"/>
          </a:xfrm>
          <a:prstGeom prst="rect">
            <a:avLst/>
          </a:prstGeom>
          <a:noFill/>
        </p:spPr>
        <p:txBody>
          <a:bodyPr wrap="square" rtlCol="0">
            <a:spAutoFit/>
          </a:bodyPr>
          <a:lstStyle/>
          <a:p>
            <a:r>
              <a:rPr lang="en-US" sz="1100" dirty="0"/>
              <a:t>Page </a:t>
            </a:r>
            <a:r>
              <a:rPr lang="en-US" sz="1100" dirty="0" smtClean="0"/>
              <a:t>7</a:t>
            </a:r>
            <a:endParaRPr lang="en-US" sz="1100" dirty="0"/>
          </a:p>
        </p:txBody>
      </p:sp>
      <p:sp>
        <p:nvSpPr>
          <p:cNvPr id="5" name="TextBox 4">
            <a:extLst>
              <a:ext uri="{FF2B5EF4-FFF2-40B4-BE49-F238E27FC236}">
                <a16:creationId xmlns="" xmlns:a16="http://schemas.microsoft.com/office/drawing/2014/main" id="{468FF476-AD76-07F2-9052-C7B89B7F5A55}"/>
              </a:ext>
            </a:extLst>
          </p:cNvPr>
          <p:cNvSpPr txBox="1"/>
          <p:nvPr/>
        </p:nvSpPr>
        <p:spPr>
          <a:xfrm>
            <a:off x="368300" y="342900"/>
            <a:ext cx="5194300" cy="923330"/>
          </a:xfrm>
          <a:prstGeom prst="rect">
            <a:avLst/>
          </a:prstGeom>
          <a:noFill/>
        </p:spPr>
        <p:txBody>
          <a:bodyPr wrap="square" rtlCol="0">
            <a:spAutoFit/>
          </a:bodyPr>
          <a:lstStyle/>
          <a:p>
            <a:r>
              <a:rPr lang="en-US" sz="3600" b="1" dirty="0">
                <a:latin typeface="Arial Nova" panose="020B0504020202020204" pitchFamily="34" charset="0"/>
              </a:rPr>
              <a:t>FUNDING SUMMARY</a:t>
            </a:r>
          </a:p>
          <a:p>
            <a:r>
              <a:rPr lang="en-US" i="1" dirty="0">
                <a:latin typeface="Arial Nova" panose="020B0504020202020204" pitchFamily="34" charset="0"/>
              </a:rPr>
              <a:t>For the year ended 30</a:t>
            </a:r>
            <a:r>
              <a:rPr lang="en-US" i="1" baseline="30000" dirty="0">
                <a:latin typeface="Arial Nova" panose="020B0504020202020204" pitchFamily="34" charset="0"/>
              </a:rPr>
              <a:t>th</a:t>
            </a:r>
            <a:r>
              <a:rPr lang="en-US" i="1" dirty="0">
                <a:latin typeface="Arial Nova" panose="020B0504020202020204" pitchFamily="34" charset="0"/>
              </a:rPr>
              <a:t> April </a:t>
            </a:r>
            <a:r>
              <a:rPr lang="en-US" i="1" dirty="0" smtClean="0">
                <a:latin typeface="Arial Nova" panose="020B0504020202020204" pitchFamily="34" charset="0"/>
              </a:rPr>
              <a:t>2025</a:t>
            </a:r>
            <a:endParaRPr lang="en-US" i="1" dirty="0">
              <a:latin typeface="Arial Nova" panose="020B0504020202020204" pitchFamily="34" charset="0"/>
            </a:endParaRPr>
          </a:p>
        </p:txBody>
      </p:sp>
      <p:sp>
        <p:nvSpPr>
          <p:cNvPr id="2" name="5-point Star 1">
            <a:extLst>
              <a:ext uri="{FF2B5EF4-FFF2-40B4-BE49-F238E27FC236}">
                <a16:creationId xmlns="" xmlns:a16="http://schemas.microsoft.com/office/drawing/2014/main" id="{455478F3-E8C5-8249-0B18-51AA754C058A}"/>
              </a:ext>
            </a:extLst>
          </p:cNvPr>
          <p:cNvSpPr/>
          <p:nvPr/>
        </p:nvSpPr>
        <p:spPr>
          <a:xfrm rot="20535934">
            <a:off x="306857" y="1398588"/>
            <a:ext cx="2777926" cy="2448168"/>
          </a:xfrm>
          <a:prstGeom prst="star5">
            <a:avLst>
              <a:gd name="adj" fmla="val 24910"/>
              <a:gd name="hf" fmla="val 105146"/>
              <a:gd name="vf" fmla="val 110557"/>
            </a:avLst>
          </a:prstGeom>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 xmlns:a16="http://schemas.microsoft.com/office/drawing/2014/main" id="{3A2048F7-5BC9-CB63-1CB1-4D82FDEB26E8}"/>
              </a:ext>
            </a:extLst>
          </p:cNvPr>
          <p:cNvSpPr txBox="1"/>
          <p:nvPr/>
        </p:nvSpPr>
        <p:spPr>
          <a:xfrm rot="20241092">
            <a:off x="629021" y="2289986"/>
            <a:ext cx="2133600" cy="923330"/>
          </a:xfrm>
          <a:prstGeom prst="rect">
            <a:avLst/>
          </a:prstGeom>
          <a:noFill/>
        </p:spPr>
        <p:txBody>
          <a:bodyPr wrap="square" rtlCol="0">
            <a:spAutoFit/>
          </a:bodyPr>
          <a:lstStyle/>
          <a:p>
            <a:pPr algn="ctr"/>
            <a:r>
              <a:rPr lang="en-US" b="1" dirty="0">
                <a:solidFill>
                  <a:schemeClr val="bg1"/>
                </a:solidFill>
                <a:latin typeface="Arial Nova" panose="020B0504020202020204" pitchFamily="34" charset="0"/>
              </a:rPr>
              <a:t>35 GROUPS RECEIVED FUNDING</a:t>
            </a:r>
          </a:p>
        </p:txBody>
      </p:sp>
      <p:sp>
        <p:nvSpPr>
          <p:cNvPr id="6" name="5-point Star 5">
            <a:extLst>
              <a:ext uri="{FF2B5EF4-FFF2-40B4-BE49-F238E27FC236}">
                <a16:creationId xmlns="" xmlns:a16="http://schemas.microsoft.com/office/drawing/2014/main" id="{858688D5-E73F-1F39-6359-8F156EF31750}"/>
              </a:ext>
            </a:extLst>
          </p:cNvPr>
          <p:cNvSpPr/>
          <p:nvPr/>
        </p:nvSpPr>
        <p:spPr>
          <a:xfrm rot="1017233">
            <a:off x="2709795" y="1801492"/>
            <a:ext cx="3893415" cy="3574045"/>
          </a:xfrm>
          <a:prstGeom prst="star5">
            <a:avLst>
              <a:gd name="adj" fmla="val 24910"/>
              <a:gd name="hf" fmla="val 105146"/>
              <a:gd name="vf" fmla="val 110557"/>
            </a:avLst>
          </a:prstGeom>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 xmlns:a16="http://schemas.microsoft.com/office/drawing/2014/main" id="{DC6C631C-AC0B-7515-2CD8-4B83F7018538}"/>
              </a:ext>
            </a:extLst>
          </p:cNvPr>
          <p:cNvSpPr txBox="1"/>
          <p:nvPr/>
        </p:nvSpPr>
        <p:spPr>
          <a:xfrm rot="1481572">
            <a:off x="3570687" y="3073410"/>
            <a:ext cx="2133600" cy="1384995"/>
          </a:xfrm>
          <a:prstGeom prst="rect">
            <a:avLst/>
          </a:prstGeom>
          <a:noFill/>
        </p:spPr>
        <p:txBody>
          <a:bodyPr wrap="square" rtlCol="0">
            <a:spAutoFit/>
          </a:bodyPr>
          <a:lstStyle/>
          <a:p>
            <a:pPr algn="ctr"/>
            <a:r>
              <a:rPr lang="en-US" sz="2800" b="1" dirty="0">
                <a:solidFill>
                  <a:schemeClr val="bg1"/>
                </a:solidFill>
                <a:latin typeface="Arial Nova" panose="020B0504020202020204" pitchFamily="34" charset="0"/>
              </a:rPr>
              <a:t>£</a:t>
            </a:r>
            <a:r>
              <a:rPr lang="en-US" sz="2800" b="1" dirty="0" smtClean="0">
                <a:solidFill>
                  <a:schemeClr val="bg1"/>
                </a:solidFill>
                <a:latin typeface="Arial Nova" panose="020B0504020202020204" pitchFamily="34" charset="0"/>
              </a:rPr>
              <a:t>83,341</a:t>
            </a:r>
            <a:endParaRPr lang="en-US" sz="2800" b="1" dirty="0">
              <a:solidFill>
                <a:schemeClr val="bg1"/>
              </a:solidFill>
              <a:latin typeface="Arial Nova" panose="020B0504020202020204" pitchFamily="34" charset="0"/>
            </a:endParaRPr>
          </a:p>
          <a:p>
            <a:pPr algn="ctr"/>
            <a:r>
              <a:rPr lang="en-US" sz="2800" b="1" dirty="0">
                <a:solidFill>
                  <a:schemeClr val="bg1"/>
                </a:solidFill>
                <a:latin typeface="Arial Nova" panose="020B0504020202020204" pitchFamily="34" charset="0"/>
              </a:rPr>
              <a:t>ISSUED IN GRANTS</a:t>
            </a:r>
          </a:p>
        </p:txBody>
      </p:sp>
      <p:sp>
        <p:nvSpPr>
          <p:cNvPr id="8" name="5-point Star 7">
            <a:extLst>
              <a:ext uri="{FF2B5EF4-FFF2-40B4-BE49-F238E27FC236}">
                <a16:creationId xmlns="" xmlns:a16="http://schemas.microsoft.com/office/drawing/2014/main" id="{06B9A404-99B9-B77F-E0EC-D715FEB73CA5}"/>
              </a:ext>
            </a:extLst>
          </p:cNvPr>
          <p:cNvSpPr/>
          <p:nvPr/>
        </p:nvSpPr>
        <p:spPr>
          <a:xfrm rot="1222383">
            <a:off x="306856" y="3995485"/>
            <a:ext cx="2777926" cy="2448168"/>
          </a:xfrm>
          <a:prstGeom prst="star5">
            <a:avLst>
              <a:gd name="adj" fmla="val 24910"/>
              <a:gd name="hf" fmla="val 105146"/>
              <a:gd name="vf" fmla="val 110557"/>
            </a:avLst>
          </a:prstGeom>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 xmlns:a16="http://schemas.microsoft.com/office/drawing/2014/main" id="{31ED1D0D-6AFF-C561-A7B6-B185B2AA6DA0}"/>
              </a:ext>
            </a:extLst>
          </p:cNvPr>
          <p:cNvSpPr txBox="1"/>
          <p:nvPr/>
        </p:nvSpPr>
        <p:spPr>
          <a:xfrm>
            <a:off x="533511" y="4889681"/>
            <a:ext cx="2133600" cy="923330"/>
          </a:xfrm>
          <a:prstGeom prst="rect">
            <a:avLst/>
          </a:prstGeom>
          <a:noFill/>
        </p:spPr>
        <p:txBody>
          <a:bodyPr wrap="square" rtlCol="0">
            <a:spAutoFit/>
          </a:bodyPr>
          <a:lstStyle/>
          <a:p>
            <a:pPr algn="ctr"/>
            <a:r>
              <a:rPr lang="en-US" b="1" dirty="0">
                <a:solidFill>
                  <a:schemeClr val="bg1"/>
                </a:solidFill>
                <a:latin typeface="Arial Nova" panose="020B0504020202020204" pitchFamily="34" charset="0"/>
              </a:rPr>
              <a:t>AVERAGE</a:t>
            </a:r>
          </a:p>
          <a:p>
            <a:pPr algn="ctr"/>
            <a:r>
              <a:rPr lang="en-US" b="1" dirty="0">
                <a:solidFill>
                  <a:schemeClr val="bg1"/>
                </a:solidFill>
                <a:latin typeface="Arial Nova" panose="020B0504020202020204" pitchFamily="34" charset="0"/>
              </a:rPr>
              <a:t>GRANT</a:t>
            </a:r>
          </a:p>
          <a:p>
            <a:pPr algn="ctr"/>
            <a:r>
              <a:rPr lang="en-US" b="1" dirty="0">
                <a:solidFill>
                  <a:schemeClr val="bg1"/>
                </a:solidFill>
                <a:latin typeface="Arial Nova" panose="020B0504020202020204" pitchFamily="34" charset="0"/>
              </a:rPr>
              <a:t>£</a:t>
            </a:r>
            <a:r>
              <a:rPr lang="en-US" b="1" dirty="0" smtClean="0">
                <a:solidFill>
                  <a:schemeClr val="bg1"/>
                </a:solidFill>
                <a:latin typeface="Arial Nova" panose="020B0504020202020204" pitchFamily="34" charset="0"/>
              </a:rPr>
              <a:t>2,381</a:t>
            </a:r>
            <a:endParaRPr lang="en-US" b="1" dirty="0">
              <a:solidFill>
                <a:schemeClr val="bg1"/>
              </a:solidFill>
              <a:latin typeface="Arial Nova" panose="020B0504020202020204" pitchFamily="34" charset="0"/>
            </a:endParaRPr>
          </a:p>
        </p:txBody>
      </p:sp>
      <p:sp>
        <p:nvSpPr>
          <p:cNvPr id="10" name="Rounded Rectangle 9">
            <a:extLst>
              <a:ext uri="{FF2B5EF4-FFF2-40B4-BE49-F238E27FC236}">
                <a16:creationId xmlns="" xmlns:a16="http://schemas.microsoft.com/office/drawing/2014/main" id="{91AFA995-5A33-6889-C7B1-1053A999123B}"/>
              </a:ext>
            </a:extLst>
          </p:cNvPr>
          <p:cNvSpPr/>
          <p:nvPr/>
        </p:nvSpPr>
        <p:spPr>
          <a:xfrm>
            <a:off x="2667111" y="6990322"/>
            <a:ext cx="457200" cy="1882006"/>
          </a:xfrm>
          <a:prstGeom prst="round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a:extLst>
              <a:ext uri="{FF2B5EF4-FFF2-40B4-BE49-F238E27FC236}">
                <a16:creationId xmlns="" xmlns:a16="http://schemas.microsoft.com/office/drawing/2014/main" id="{9CBF36B4-D705-065A-7F21-C76AF2789234}"/>
              </a:ext>
            </a:extLst>
          </p:cNvPr>
          <p:cNvSpPr/>
          <p:nvPr/>
        </p:nvSpPr>
        <p:spPr>
          <a:xfrm>
            <a:off x="4123213" y="7987235"/>
            <a:ext cx="457200" cy="885093"/>
          </a:xfrm>
          <a:prstGeom prst="round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a:extLst>
              <a:ext uri="{FF2B5EF4-FFF2-40B4-BE49-F238E27FC236}">
                <a16:creationId xmlns="" xmlns:a16="http://schemas.microsoft.com/office/drawing/2014/main" id="{918B6DAD-C3B5-2AF2-4F8A-45B25376FD71}"/>
              </a:ext>
            </a:extLst>
          </p:cNvPr>
          <p:cNvSpPr/>
          <p:nvPr/>
        </p:nvSpPr>
        <p:spPr>
          <a:xfrm>
            <a:off x="3395162" y="6990322"/>
            <a:ext cx="457200" cy="1882007"/>
          </a:xfrm>
          <a:prstGeom prst="round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a:extLst>
              <a:ext uri="{FF2B5EF4-FFF2-40B4-BE49-F238E27FC236}">
                <a16:creationId xmlns="" xmlns:a16="http://schemas.microsoft.com/office/drawing/2014/main" id="{232F144E-55DB-7696-E62B-7340DA48599E}"/>
              </a:ext>
            </a:extLst>
          </p:cNvPr>
          <p:cNvCxnSpPr/>
          <p:nvPr/>
        </p:nvCxnSpPr>
        <p:spPr>
          <a:xfrm>
            <a:off x="1617162" y="9012028"/>
            <a:ext cx="3556000" cy="0"/>
          </a:xfrm>
          <a:prstGeom prst="line">
            <a:avLst/>
          </a:prstGeom>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 xmlns:a16="http://schemas.microsoft.com/office/drawing/2014/main" id="{44AA32A3-23F8-FBBD-B3CC-841F6E8D010C}"/>
              </a:ext>
            </a:extLst>
          </p:cNvPr>
          <p:cNvSpPr txBox="1"/>
          <p:nvPr/>
        </p:nvSpPr>
        <p:spPr>
          <a:xfrm>
            <a:off x="1617162" y="7083778"/>
            <a:ext cx="913767" cy="430887"/>
          </a:xfrm>
          <a:prstGeom prst="rect">
            <a:avLst/>
          </a:prstGeom>
          <a:noFill/>
        </p:spPr>
        <p:txBody>
          <a:bodyPr wrap="square" rtlCol="0">
            <a:spAutoFit/>
          </a:bodyPr>
          <a:lstStyle/>
          <a:p>
            <a:pPr algn="ctr"/>
            <a:r>
              <a:rPr lang="en-US" sz="1100" b="1" dirty="0" err="1">
                <a:latin typeface="Arial Nova" panose="020B0504020202020204" pitchFamily="34" charset="0"/>
              </a:rPr>
              <a:t>Auchtertool</a:t>
            </a:r>
            <a:endParaRPr lang="en-US" sz="1100" b="1" dirty="0">
              <a:latin typeface="Arial Nova" panose="020B0504020202020204" pitchFamily="34" charset="0"/>
            </a:endParaRPr>
          </a:p>
          <a:p>
            <a:pPr algn="ctr"/>
            <a:r>
              <a:rPr lang="en-US" sz="1100" b="1" dirty="0" smtClean="0">
                <a:latin typeface="Arial Nova" panose="020B0504020202020204" pitchFamily="34" charset="0"/>
              </a:rPr>
              <a:t>£17,285.00</a:t>
            </a:r>
            <a:endParaRPr lang="en-US" sz="1100" b="1" dirty="0">
              <a:latin typeface="Arial Nova" panose="020B0504020202020204" pitchFamily="34" charset="0"/>
            </a:endParaRPr>
          </a:p>
        </p:txBody>
      </p:sp>
      <p:sp>
        <p:nvSpPr>
          <p:cNvPr id="16" name="TextBox 15">
            <a:extLst>
              <a:ext uri="{FF2B5EF4-FFF2-40B4-BE49-F238E27FC236}">
                <a16:creationId xmlns="" xmlns:a16="http://schemas.microsoft.com/office/drawing/2014/main" id="{8686D015-D72E-3EB6-AD4A-AEFD1BD51466}"/>
              </a:ext>
            </a:extLst>
          </p:cNvPr>
          <p:cNvSpPr txBox="1"/>
          <p:nvPr/>
        </p:nvSpPr>
        <p:spPr>
          <a:xfrm>
            <a:off x="2328081" y="6244288"/>
            <a:ext cx="1125337" cy="430887"/>
          </a:xfrm>
          <a:prstGeom prst="rect">
            <a:avLst/>
          </a:prstGeom>
          <a:noFill/>
        </p:spPr>
        <p:txBody>
          <a:bodyPr wrap="square" rtlCol="0">
            <a:spAutoFit/>
          </a:bodyPr>
          <a:lstStyle/>
          <a:p>
            <a:pPr algn="ctr"/>
            <a:r>
              <a:rPr lang="en-US" sz="1100" b="1" dirty="0">
                <a:latin typeface="Arial Nova" panose="020B0504020202020204" pitchFamily="34" charset="0"/>
              </a:rPr>
              <a:t>Cowdenbeath</a:t>
            </a:r>
          </a:p>
          <a:p>
            <a:pPr algn="ctr"/>
            <a:r>
              <a:rPr lang="en-US" sz="1100" b="1" dirty="0" smtClean="0">
                <a:latin typeface="Arial Nova" panose="020B0504020202020204" pitchFamily="34" charset="0"/>
              </a:rPr>
              <a:t>£26370.55</a:t>
            </a:r>
            <a:endParaRPr lang="en-US" sz="1100" b="1" dirty="0">
              <a:latin typeface="Arial Nova" panose="020B0504020202020204" pitchFamily="34" charset="0"/>
            </a:endParaRPr>
          </a:p>
        </p:txBody>
      </p:sp>
      <p:sp>
        <p:nvSpPr>
          <p:cNvPr id="17" name="TextBox 16">
            <a:extLst>
              <a:ext uri="{FF2B5EF4-FFF2-40B4-BE49-F238E27FC236}">
                <a16:creationId xmlns="" xmlns:a16="http://schemas.microsoft.com/office/drawing/2014/main" id="{48CCB750-54FA-E2F9-6F4E-9D04F1858FAB}"/>
              </a:ext>
            </a:extLst>
          </p:cNvPr>
          <p:cNvSpPr txBox="1"/>
          <p:nvPr/>
        </p:nvSpPr>
        <p:spPr>
          <a:xfrm>
            <a:off x="3061093" y="6260032"/>
            <a:ext cx="1298636" cy="430887"/>
          </a:xfrm>
          <a:prstGeom prst="rect">
            <a:avLst/>
          </a:prstGeom>
          <a:noFill/>
        </p:spPr>
        <p:txBody>
          <a:bodyPr wrap="square" rtlCol="0">
            <a:spAutoFit/>
          </a:bodyPr>
          <a:lstStyle/>
          <a:p>
            <a:pPr algn="ctr"/>
            <a:r>
              <a:rPr lang="en-US" sz="1100" b="1" dirty="0">
                <a:latin typeface="Arial Nova" panose="020B0504020202020204" pitchFamily="34" charset="0"/>
              </a:rPr>
              <a:t>Lochgelly</a:t>
            </a:r>
          </a:p>
          <a:p>
            <a:pPr algn="ctr"/>
            <a:r>
              <a:rPr lang="en-US" sz="1100" b="1" dirty="0">
                <a:latin typeface="Arial Nova" panose="020B0504020202020204" pitchFamily="34" charset="0"/>
              </a:rPr>
              <a:t>£</a:t>
            </a:r>
            <a:r>
              <a:rPr lang="en-US" sz="1100" b="1" dirty="0" smtClean="0">
                <a:latin typeface="Arial Nova" panose="020B0504020202020204" pitchFamily="34" charset="0"/>
              </a:rPr>
              <a:t>27,186.00</a:t>
            </a:r>
            <a:endParaRPr lang="en-US" sz="1100" b="1" dirty="0">
              <a:latin typeface="Arial Nova" panose="020B0504020202020204" pitchFamily="34" charset="0"/>
            </a:endParaRPr>
          </a:p>
        </p:txBody>
      </p:sp>
      <p:sp>
        <p:nvSpPr>
          <p:cNvPr id="18" name="TextBox 17">
            <a:extLst>
              <a:ext uri="{FF2B5EF4-FFF2-40B4-BE49-F238E27FC236}">
                <a16:creationId xmlns="" xmlns:a16="http://schemas.microsoft.com/office/drawing/2014/main" id="{3CEF7E1C-A7C0-7478-78FE-534281B2A648}"/>
              </a:ext>
            </a:extLst>
          </p:cNvPr>
          <p:cNvSpPr txBox="1"/>
          <p:nvPr/>
        </p:nvSpPr>
        <p:spPr>
          <a:xfrm>
            <a:off x="3789144" y="7362900"/>
            <a:ext cx="1125337" cy="430887"/>
          </a:xfrm>
          <a:prstGeom prst="rect">
            <a:avLst/>
          </a:prstGeom>
          <a:noFill/>
        </p:spPr>
        <p:txBody>
          <a:bodyPr wrap="square" rtlCol="0">
            <a:spAutoFit/>
          </a:bodyPr>
          <a:lstStyle/>
          <a:p>
            <a:pPr algn="ctr"/>
            <a:r>
              <a:rPr lang="en-US" sz="1100" b="1" dirty="0" err="1">
                <a:latin typeface="Arial Nova" panose="020B0504020202020204" pitchFamily="34" charset="0"/>
              </a:rPr>
              <a:t>Lumphinnans</a:t>
            </a:r>
            <a:endParaRPr lang="en-US" sz="1100" b="1" dirty="0">
              <a:latin typeface="Arial Nova" panose="020B0504020202020204" pitchFamily="34" charset="0"/>
            </a:endParaRPr>
          </a:p>
          <a:p>
            <a:pPr algn="ctr"/>
            <a:r>
              <a:rPr lang="en-US" sz="1100" b="1" dirty="0" smtClean="0">
                <a:latin typeface="Arial Nova" panose="020B0504020202020204" pitchFamily="34" charset="0"/>
              </a:rPr>
              <a:t>£12,500.00</a:t>
            </a:r>
            <a:endParaRPr lang="en-US" sz="1100" b="1" dirty="0">
              <a:latin typeface="Arial Nova" panose="020B0504020202020204" pitchFamily="34" charset="0"/>
            </a:endParaRPr>
          </a:p>
        </p:txBody>
      </p:sp>
      <p:sp>
        <p:nvSpPr>
          <p:cNvPr id="19" name="TextBox 18">
            <a:extLst>
              <a:ext uri="{FF2B5EF4-FFF2-40B4-BE49-F238E27FC236}">
                <a16:creationId xmlns="" xmlns:a16="http://schemas.microsoft.com/office/drawing/2014/main" id="{AF902B18-55A6-9533-D609-CFC95A7F8946}"/>
              </a:ext>
            </a:extLst>
          </p:cNvPr>
          <p:cNvSpPr txBox="1"/>
          <p:nvPr/>
        </p:nvSpPr>
        <p:spPr>
          <a:xfrm>
            <a:off x="1617162" y="9080883"/>
            <a:ext cx="3556000" cy="261610"/>
          </a:xfrm>
          <a:prstGeom prst="rect">
            <a:avLst/>
          </a:prstGeom>
          <a:noFill/>
        </p:spPr>
        <p:txBody>
          <a:bodyPr wrap="square" rtlCol="0">
            <a:spAutoFit/>
          </a:bodyPr>
          <a:lstStyle/>
          <a:p>
            <a:pPr algn="ctr"/>
            <a:r>
              <a:rPr lang="en-US" sz="1100" b="1" dirty="0">
                <a:latin typeface="Arial Nova" panose="020B0504020202020204" pitchFamily="34" charset="0"/>
              </a:rPr>
              <a:t>Communities share of funding for the year </a:t>
            </a:r>
            <a:r>
              <a:rPr lang="en-US" sz="1100" b="1" dirty="0" smtClean="0">
                <a:latin typeface="Arial Nova" panose="020B0504020202020204" pitchFamily="34" charset="0"/>
              </a:rPr>
              <a:t>2024-25</a:t>
            </a:r>
            <a:endParaRPr lang="en-US" sz="1100" b="1" dirty="0">
              <a:latin typeface="Arial Nova" panose="020B0504020202020204" pitchFamily="34" charset="0"/>
            </a:endParaRPr>
          </a:p>
        </p:txBody>
      </p:sp>
      <p:sp>
        <p:nvSpPr>
          <p:cNvPr id="20" name="Rounded Rectangle 19">
            <a:extLst>
              <a:ext uri="{FF2B5EF4-FFF2-40B4-BE49-F238E27FC236}">
                <a16:creationId xmlns="" xmlns:a16="http://schemas.microsoft.com/office/drawing/2014/main" id="{9CBF36B4-D705-065A-7F21-C76AF2789234}"/>
              </a:ext>
            </a:extLst>
          </p:cNvPr>
          <p:cNvSpPr/>
          <p:nvPr/>
        </p:nvSpPr>
        <p:spPr>
          <a:xfrm>
            <a:off x="1910183" y="7809432"/>
            <a:ext cx="457200" cy="1062895"/>
          </a:xfrm>
          <a:prstGeom prst="round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98107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6D6D3D63-69EE-FA64-03C5-6B403413DAC1}"/>
              </a:ext>
            </a:extLst>
          </p:cNvPr>
          <p:cNvSpPr txBox="1"/>
          <p:nvPr/>
        </p:nvSpPr>
        <p:spPr>
          <a:xfrm>
            <a:off x="6146800" y="9512300"/>
            <a:ext cx="711200" cy="266700"/>
          </a:xfrm>
          <a:prstGeom prst="rect">
            <a:avLst/>
          </a:prstGeom>
          <a:noFill/>
        </p:spPr>
        <p:txBody>
          <a:bodyPr wrap="square" rtlCol="0">
            <a:spAutoFit/>
          </a:bodyPr>
          <a:lstStyle/>
          <a:p>
            <a:r>
              <a:rPr lang="en-US" sz="1100"/>
              <a:t>Page </a:t>
            </a:r>
            <a:r>
              <a:rPr lang="en-US" sz="1100" smtClean="0"/>
              <a:t>8</a:t>
            </a:r>
            <a:endParaRPr lang="en-US" sz="1100" dirty="0"/>
          </a:p>
        </p:txBody>
      </p:sp>
      <p:sp>
        <p:nvSpPr>
          <p:cNvPr id="5" name="TextBox 4">
            <a:extLst>
              <a:ext uri="{FF2B5EF4-FFF2-40B4-BE49-F238E27FC236}">
                <a16:creationId xmlns="" xmlns:a16="http://schemas.microsoft.com/office/drawing/2014/main" id="{468FF476-AD76-07F2-9052-C7B89B7F5A55}"/>
              </a:ext>
            </a:extLst>
          </p:cNvPr>
          <p:cNvSpPr txBox="1"/>
          <p:nvPr/>
        </p:nvSpPr>
        <p:spPr>
          <a:xfrm>
            <a:off x="368300" y="342900"/>
            <a:ext cx="5194300" cy="646331"/>
          </a:xfrm>
          <a:prstGeom prst="rect">
            <a:avLst/>
          </a:prstGeom>
          <a:noFill/>
        </p:spPr>
        <p:txBody>
          <a:bodyPr wrap="square" rtlCol="0">
            <a:spAutoFit/>
          </a:bodyPr>
          <a:lstStyle/>
          <a:p>
            <a:r>
              <a:rPr lang="en-US" sz="3600" b="1" dirty="0">
                <a:latin typeface="Arial Nova" panose="020B0504020202020204" pitchFamily="34" charset="0"/>
              </a:rPr>
              <a:t>FINANCIAL SUMMARY</a:t>
            </a:r>
          </a:p>
        </p:txBody>
      </p:sp>
      <p:pic>
        <p:nvPicPr>
          <p:cNvPr id="6" name="Picture 5"/>
          <p:cNvPicPr/>
          <p:nvPr/>
        </p:nvPicPr>
        <p:blipFill>
          <a:blip r:embed="rId2"/>
          <a:stretch>
            <a:fillRect/>
          </a:stretch>
        </p:blipFill>
        <p:spPr>
          <a:xfrm>
            <a:off x="-346536" y="864973"/>
            <a:ext cx="7526020" cy="9415850"/>
          </a:xfrm>
          <a:prstGeom prst="rect">
            <a:avLst/>
          </a:prstGeom>
        </p:spPr>
      </p:pic>
    </p:spTree>
    <p:extLst>
      <p:ext uri="{BB962C8B-B14F-4D97-AF65-F5344CB8AC3E}">
        <p14:creationId xmlns:p14="http://schemas.microsoft.com/office/powerpoint/2010/main" val="2335687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6D6D3D63-69EE-FA64-03C5-6B403413DAC1}"/>
              </a:ext>
            </a:extLst>
          </p:cNvPr>
          <p:cNvSpPr txBox="1"/>
          <p:nvPr/>
        </p:nvSpPr>
        <p:spPr>
          <a:xfrm>
            <a:off x="6146800" y="9512300"/>
            <a:ext cx="711200" cy="266700"/>
          </a:xfrm>
          <a:prstGeom prst="rect">
            <a:avLst/>
          </a:prstGeom>
          <a:noFill/>
        </p:spPr>
        <p:txBody>
          <a:bodyPr wrap="square" rtlCol="0">
            <a:spAutoFit/>
          </a:bodyPr>
          <a:lstStyle/>
          <a:p>
            <a:r>
              <a:rPr lang="en-US" sz="1100" dirty="0"/>
              <a:t>Page </a:t>
            </a:r>
            <a:r>
              <a:rPr lang="en-US" sz="1100" dirty="0" smtClean="0"/>
              <a:t>9</a:t>
            </a:r>
            <a:endParaRPr lang="en-US" sz="1100" dirty="0"/>
          </a:p>
        </p:txBody>
      </p:sp>
      <p:sp>
        <p:nvSpPr>
          <p:cNvPr id="5" name="TextBox 4">
            <a:extLst>
              <a:ext uri="{FF2B5EF4-FFF2-40B4-BE49-F238E27FC236}">
                <a16:creationId xmlns="" xmlns:a16="http://schemas.microsoft.com/office/drawing/2014/main" id="{468FF476-AD76-07F2-9052-C7B89B7F5A55}"/>
              </a:ext>
            </a:extLst>
          </p:cNvPr>
          <p:cNvSpPr txBox="1"/>
          <p:nvPr/>
        </p:nvSpPr>
        <p:spPr>
          <a:xfrm>
            <a:off x="368300" y="342900"/>
            <a:ext cx="5194300" cy="646331"/>
          </a:xfrm>
          <a:prstGeom prst="rect">
            <a:avLst/>
          </a:prstGeom>
          <a:noFill/>
        </p:spPr>
        <p:txBody>
          <a:bodyPr wrap="square" rtlCol="0">
            <a:spAutoFit/>
          </a:bodyPr>
          <a:lstStyle/>
          <a:p>
            <a:r>
              <a:rPr lang="en-US" sz="3600" b="1" dirty="0">
                <a:latin typeface="Arial Nova" panose="020B0504020202020204" pitchFamily="34" charset="0"/>
              </a:rPr>
              <a:t>FUNDING AWARDS</a:t>
            </a:r>
          </a:p>
        </p:txBody>
      </p:sp>
      <p:grpSp>
        <p:nvGrpSpPr>
          <p:cNvPr id="10" name="Group 9"/>
          <p:cNvGrpSpPr/>
          <p:nvPr/>
        </p:nvGrpSpPr>
        <p:grpSpPr>
          <a:xfrm>
            <a:off x="135924" y="989231"/>
            <a:ext cx="6722076" cy="8523070"/>
            <a:chOff x="0" y="0"/>
            <a:chExt cx="7526020" cy="10657840"/>
          </a:xfrm>
        </p:grpSpPr>
        <p:pic>
          <p:nvPicPr>
            <p:cNvPr id="11" name="Picture 10"/>
            <p:cNvPicPr/>
            <p:nvPr/>
          </p:nvPicPr>
          <p:blipFill>
            <a:blip r:embed="rId2"/>
            <a:stretch>
              <a:fillRect/>
            </a:stretch>
          </p:blipFill>
          <p:spPr>
            <a:xfrm>
              <a:off x="0" y="0"/>
              <a:ext cx="7526020" cy="10657840"/>
            </a:xfrm>
            <a:prstGeom prst="rect">
              <a:avLst/>
            </a:prstGeom>
          </p:spPr>
        </p:pic>
        <p:pic>
          <p:nvPicPr>
            <p:cNvPr id="12" name="Picture 11"/>
            <p:cNvPicPr/>
            <p:nvPr/>
          </p:nvPicPr>
          <p:blipFill>
            <a:blip r:embed="rId3"/>
            <a:stretch>
              <a:fillRect/>
            </a:stretch>
          </p:blipFill>
          <p:spPr>
            <a:xfrm>
              <a:off x="0" y="1"/>
              <a:ext cx="7526020" cy="10081039"/>
            </a:xfrm>
            <a:prstGeom prst="rect">
              <a:avLst/>
            </a:prstGeom>
          </p:spPr>
        </p:pic>
      </p:grpSp>
    </p:spTree>
    <p:extLst>
      <p:ext uri="{BB962C8B-B14F-4D97-AF65-F5344CB8AC3E}">
        <p14:creationId xmlns:p14="http://schemas.microsoft.com/office/powerpoint/2010/main" val="223174846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D04853568B40F4E8366B3070197220F" ma:contentTypeVersion="19" ma:contentTypeDescription="Create a new document." ma:contentTypeScope="" ma:versionID="92e2f34063cad783ae2806e55cede758">
  <xsd:schema xmlns:xsd="http://www.w3.org/2001/XMLSchema" xmlns:xs="http://www.w3.org/2001/XMLSchema" xmlns:p="http://schemas.microsoft.com/office/2006/metadata/properties" xmlns:ns2="0efcb20c-a255-4ef4-a666-2774ba48434a" xmlns:ns3="531408f3-8ac9-4346-8fae-7a8076793e8c" targetNamespace="http://schemas.microsoft.com/office/2006/metadata/properties" ma:root="true" ma:fieldsID="b4ca0a0b40554e6041aa1af748586c6c" ns2:_="" ns3:_="">
    <xsd:import namespace="0efcb20c-a255-4ef4-a666-2774ba48434a"/>
    <xsd:import namespace="531408f3-8ac9-4346-8fae-7a8076793e8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lcf76f155ced4ddcb4097134ff3c332f" minOccurs="0"/>
                <xsd:element ref="ns3:TaxCatchAll" minOccurs="0"/>
                <xsd:element ref="ns2:MediaServiceLocation" minOccurs="0"/>
                <xsd:element ref="ns2:MediaLengthInSeconds" minOccurs="0"/>
                <xsd:element ref="ns3:SharedWithUsers" minOccurs="0"/>
                <xsd:element ref="ns3:SharedWithDetails" minOccurs="0"/>
                <xsd:element ref="ns2:MediaServiceObjectDetectorVersions" minOccurs="0"/>
                <xsd:element ref="ns2:MediaServiceSearchProperties" minOccurs="0"/>
                <xsd:element ref="ns2:Doc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fcb20c-a255-4ef4-a666-2774ba48434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description=""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f9bda7b3-fa30-4866-a047-bdcbe10387d6" ma:termSetId="09814cd3-568e-fe90-9814-8d621ff8fb84" ma:anchorId="fba54fb3-c3e1-fe81-a776-ca4b69148c4d" ma:open="true" ma:isKeyword="false">
      <xsd:complexType>
        <xsd:sequence>
          <xsd:element ref="pc:Terms" minOccurs="0" maxOccurs="1"/>
        </xsd:sequence>
      </xsd:complex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DocTags" ma:index="26" nillable="true" ma:displayName="DocTags" ma:format="Dropdown" ma:internalName="DocTags">
      <xsd:complexType>
        <xsd:complexContent>
          <xsd:extension base="dms:MultiChoice">
            <xsd:sequence>
              <xsd:element name="Value" maxOccurs="unbounded" minOccurs="0" nillable="true">
                <xsd:simpleType>
                  <xsd:restriction base="dms:Choice">
                    <xsd:enumeration value="Accounts"/>
                    <xsd:enumeration value="External Scrutiny Report"/>
                    <xsd:enumeration value="Trustee Annual Report"/>
                    <xsd:enumeration value="Other"/>
                  </xsd:restriction>
                </xsd:simple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31408f3-8ac9-4346-8fae-7a8076793e8c"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5928c1bd-2f72-4b7f-b28c-a0ac07293b38}" ma:internalName="TaxCatchAll" ma:showField="CatchAllData" ma:web="531408f3-8ac9-4346-8fae-7a8076793e8c">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efcb20c-a255-4ef4-a666-2774ba48434a">
      <Terms xmlns="http://schemas.microsoft.com/office/infopath/2007/PartnerControls"/>
    </lcf76f155ced4ddcb4097134ff3c332f>
    <TaxCatchAll xmlns="531408f3-8ac9-4346-8fae-7a8076793e8c" xsi:nil="true"/>
    <DocTags xmlns="0efcb20c-a255-4ef4-a666-2774ba48434a" xsi:nil="true"/>
  </documentManagement>
</p:properties>
</file>

<file path=customXml/itemProps1.xml><?xml version="1.0" encoding="utf-8"?>
<ds:datastoreItem xmlns:ds="http://schemas.openxmlformats.org/officeDocument/2006/customXml" ds:itemID="{4E5F7B64-A51B-430B-9C91-37B7D26C26F2}"/>
</file>

<file path=customXml/itemProps2.xml><?xml version="1.0" encoding="utf-8"?>
<ds:datastoreItem xmlns:ds="http://schemas.openxmlformats.org/officeDocument/2006/customXml" ds:itemID="{53C1561D-7EE7-4577-8DCD-D2631AD9EAE8}"/>
</file>

<file path=customXml/itemProps3.xml><?xml version="1.0" encoding="utf-8"?>
<ds:datastoreItem xmlns:ds="http://schemas.openxmlformats.org/officeDocument/2006/customXml" ds:itemID="{B1210A95-3CDE-459B-B4DC-9691FB8EF3B5}"/>
</file>

<file path=docProps/app.xml><?xml version="1.0" encoding="utf-8"?>
<Properties xmlns="http://schemas.openxmlformats.org/officeDocument/2006/extended-properties" xmlns:vt="http://schemas.openxmlformats.org/officeDocument/2006/docPropsVTypes">
  <Template>Office Theme</Template>
  <TotalTime>941</TotalTime>
  <Words>1134</Words>
  <Application>Microsoft Office PowerPoint</Application>
  <PresentationFormat>A4 Paper (210x297 mm)</PresentationFormat>
  <Paragraphs>133</Paragraphs>
  <Slides>10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APPLE CHANCERY</vt:lpstr>
      <vt:lpstr>Aptos</vt:lpstr>
      <vt:lpstr>Aptos Display</vt:lpstr>
      <vt:lpstr>Arial</vt:lpstr>
      <vt:lpstr>Arial Nova</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Stuart Duffy</dc:creator>
  <cp:lastModifiedBy>home pc</cp:lastModifiedBy>
  <cp:revision>60</cp:revision>
  <cp:lastPrinted>2024-08-06T18:33:04Z</cp:lastPrinted>
  <dcterms:created xsi:type="dcterms:W3CDTF">2024-05-27T15:55:36Z</dcterms:created>
  <dcterms:modified xsi:type="dcterms:W3CDTF">2025-08-21T10:22:57Z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0x010100CD04853568B40F4E8366B3070197220F</vt:lpwstr>
  </property>
</Properties>
</file>