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Layouts/slideLayout4.xml" ContentType="application/vnd.openxmlformats-officedocument.presentationml.slideLayout+xml"/>
  <Override PartName="/customXml/itemProps1.xml" ContentType="application/vnd.openxmlformats-officedocument.customXmlPropertie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ppt/revisionInfo.xml" ContentType="application/vnd.ms-powerpoint.revisioninfo+xml"/>
  <Override PartName="/docProps/core.xml" ContentType="application/vnd.openxmlformats-package.core-properties+xml"/>
  <Override PartName="/ppt/tags/tag1.xml" ContentType="application/vnd.openxmlformats-officedocument.presentationml.tags+xml"/>
  <Override PartName="/ppt/diagrams/colors4.xml" ContentType="application/vnd.openxmlformats-officedocument.drawingml.diagramColors+xml"/>
  <Override PartName="/ppt/slides/slide2.xml" ContentType="application/vnd.openxmlformats-officedocument.presentationml.slide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colors3.xml" ContentType="application/vnd.openxmlformats-officedocument.drawingml.diagramColors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data4.xml" ContentType="application/vnd.openxmlformats-officedocument.drawingml.diagramData+xml"/>
  <Override PartName="/ppt/diagrams/drawing1.xml" ContentType="application/vnd.ms-office.drawingml.diagramDrawing+xml"/>
  <Override PartName="/ppt/diagrams/drawing2.xml" ContentType="application/vnd.ms-office.drawingml.diagramDrawing+xml"/>
  <Override PartName="/ppt/diagrams/drawing3.xml" ContentType="application/vnd.ms-office.drawingml.diagramDrawing+xml"/>
  <Override PartName="/ppt/diagrams/drawing4.xml" ContentType="application/vnd.ms-office.drawingml.diagramDrawing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slideLayouts/slideLayout3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3.xml" ContentType="application/vnd.openxmlformats-officedocument.drawingml.diagram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5.xml" ContentType="application/vnd.openxmlformats-officedocument.presentationml.slideLayout+xml"/>
  <Override PartName="/ppt/diagrams/quickStyle1.xml" ContentType="application/vnd.openxmlformats-officedocument.drawingml.diagramStyl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diagrams/quickStyle4.xml" ContentType="application/vnd.openxmlformats-officedocument.drawingml.diagramStyle+xml"/>
  <Override PartName="/ppt/slides/slide5.xml" ContentType="application/vnd.openxmlformats-officedocument.presentationml.slide+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12"/>
  </p:notesMasterIdLst>
  <p:sldIdLst>
    <p:sldId id="256" r:id="rId3"/>
    <p:sldId id="257" r:id="rId4"/>
    <p:sldId id="258" r:id="rId5"/>
    <p:sldId id="350" r:id="rId6"/>
    <p:sldId id="351" r:id="rId7"/>
    <p:sldId id="352" r:id="rId8"/>
    <p:sldId id="353" r:id="rId9"/>
    <p:sldId id="354" r:id="rId10"/>
    <p:sldId id="355" r:id="rId11"/>
  </p:sldIdLst>
  <p:sldSz cx="12192000" cy="6858000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5F77"/>
    <a:srgbClr val="00B5CC"/>
    <a:srgbClr val="EC008C"/>
    <a:srgbClr val="F59A05"/>
    <a:srgbClr val="A1A1A4"/>
    <a:srgbClr val="FBB033"/>
    <a:srgbClr val="45A998"/>
    <a:srgbClr val="731472"/>
    <a:srgbClr val="C1D82F"/>
    <a:srgbClr val="75C7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BDFEB9E-B5E6-47F9-B1B4-88B3C2FAE510}" v="3" dt="2024-01-15T16:16:14.2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894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gs" Target="tags/tag1.xml"/><Relationship Id="rId18" Type="http://schemas.microsoft.com/office/2015/10/relationships/revisionInfo" Target="revisionInfo.xml"/><Relationship Id="rId3" Type="http://schemas.openxmlformats.org/officeDocument/2006/relationships/slide" Target="slides/slide1.xml"/><Relationship Id="rId21" Type="http://schemas.openxmlformats.org/officeDocument/2006/relationships/customXml" Target="../customXml/item4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customXml" Target="../customXml/item2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60D195D-8E37-48C6-813C-6A6907F5D468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D2E94DB4-EC58-439D-A7D8-C9574F4B094E}">
      <dgm:prSet phldrT="[Text]" phldr="0"/>
      <dgm:spPr/>
      <dgm:t>
        <a:bodyPr/>
        <a:lstStyle/>
        <a:p>
          <a:r>
            <a:rPr lang="en-GB" dirty="0"/>
            <a:t>Checks for any new concerns received</a:t>
          </a:r>
        </a:p>
      </dgm:t>
    </dgm:pt>
    <dgm:pt modelId="{DBE5C6F8-1C43-4309-BEFE-2DF832567E38}" type="parTrans" cxnId="{6BDCBF6B-1493-496A-BAFA-FB2B4F7BF3BC}">
      <dgm:prSet/>
      <dgm:spPr/>
      <dgm:t>
        <a:bodyPr/>
        <a:lstStyle/>
        <a:p>
          <a:endParaRPr lang="en-GB"/>
        </a:p>
      </dgm:t>
    </dgm:pt>
    <dgm:pt modelId="{73029161-7987-48D8-9874-F1A2573CAF87}" type="sibTrans" cxnId="{6BDCBF6B-1493-496A-BAFA-FB2B4F7BF3BC}">
      <dgm:prSet/>
      <dgm:spPr/>
      <dgm:t>
        <a:bodyPr/>
        <a:lstStyle/>
        <a:p>
          <a:endParaRPr lang="en-GB"/>
        </a:p>
      </dgm:t>
    </dgm:pt>
    <dgm:pt modelId="{D58017B6-29D8-4F66-BB94-E26043A7D879}">
      <dgm:prSet phldrT="[Text]" phldr="0"/>
      <dgm:spPr/>
      <dgm:t>
        <a:bodyPr/>
        <a:lstStyle/>
        <a:p>
          <a:r>
            <a:rPr lang="en-GB" dirty="0"/>
            <a:t>Looks for tasks assigned to MABEL, for a creating the Concern </a:t>
          </a:r>
          <a:r>
            <a:rPr lang="en-GB"/>
            <a:t>RA template</a:t>
          </a:r>
          <a:endParaRPr lang="en-GB" dirty="0"/>
        </a:p>
      </dgm:t>
    </dgm:pt>
    <dgm:pt modelId="{9FD77426-A851-421E-B62B-F0F2F60510FD}" type="parTrans" cxnId="{B5A4D2C0-6D58-4B81-96D9-A1CE5C953703}">
      <dgm:prSet/>
      <dgm:spPr/>
      <dgm:t>
        <a:bodyPr/>
        <a:lstStyle/>
        <a:p>
          <a:endParaRPr lang="en-GB"/>
        </a:p>
      </dgm:t>
    </dgm:pt>
    <dgm:pt modelId="{160C0782-E014-4E51-AD1E-8D87F8E93853}" type="sibTrans" cxnId="{B5A4D2C0-6D58-4B81-96D9-A1CE5C953703}">
      <dgm:prSet/>
      <dgm:spPr/>
      <dgm:t>
        <a:bodyPr/>
        <a:lstStyle/>
        <a:p>
          <a:endParaRPr lang="en-GB"/>
        </a:p>
      </dgm:t>
    </dgm:pt>
    <dgm:pt modelId="{F1D96744-C5C5-43A6-B3EC-A053F501BE13}">
      <dgm:prSet phldrT="[Text]" phldr="0"/>
      <dgm:spPr/>
      <dgm:t>
        <a:bodyPr/>
        <a:lstStyle/>
        <a:p>
          <a:r>
            <a:rPr lang="en-GB" dirty="0"/>
            <a:t>Find the charity</a:t>
          </a:r>
        </a:p>
      </dgm:t>
    </dgm:pt>
    <dgm:pt modelId="{D0C3B943-4507-4116-A33F-28510C8A76D0}" type="parTrans" cxnId="{BF0BCABE-73E3-4A31-82F1-2C76CA8504A9}">
      <dgm:prSet/>
      <dgm:spPr/>
      <dgm:t>
        <a:bodyPr/>
        <a:lstStyle/>
        <a:p>
          <a:endParaRPr lang="en-GB"/>
        </a:p>
      </dgm:t>
    </dgm:pt>
    <dgm:pt modelId="{DA369086-1BF3-4CDA-B458-9A42C6D4B0B2}" type="sibTrans" cxnId="{BF0BCABE-73E3-4A31-82F1-2C76CA8504A9}">
      <dgm:prSet/>
      <dgm:spPr/>
      <dgm:t>
        <a:bodyPr/>
        <a:lstStyle/>
        <a:p>
          <a:endParaRPr lang="en-GB"/>
        </a:p>
      </dgm:t>
    </dgm:pt>
    <dgm:pt modelId="{8D8815E4-75A0-4631-B5FB-E8275F236034}">
      <dgm:prSet phldrT="[Text]" phldr="0"/>
      <dgm:spPr/>
      <dgm:t>
        <a:bodyPr/>
        <a:lstStyle/>
        <a:p>
          <a:r>
            <a:rPr lang="en-GB" dirty="0"/>
            <a:t>Populate the Risk Assessment Template</a:t>
          </a:r>
        </a:p>
      </dgm:t>
    </dgm:pt>
    <dgm:pt modelId="{21FDBD52-D7F4-48E6-8026-5A09A0A66A98}" type="parTrans" cxnId="{286AD3B9-D821-437F-B6EC-7E63A22C6102}">
      <dgm:prSet/>
      <dgm:spPr/>
      <dgm:t>
        <a:bodyPr/>
        <a:lstStyle/>
        <a:p>
          <a:endParaRPr lang="en-GB"/>
        </a:p>
      </dgm:t>
    </dgm:pt>
    <dgm:pt modelId="{D47FAFD5-30F9-42BC-AD0C-4F3F98A4CA17}" type="sibTrans" cxnId="{286AD3B9-D821-437F-B6EC-7E63A22C6102}">
      <dgm:prSet/>
      <dgm:spPr/>
      <dgm:t>
        <a:bodyPr/>
        <a:lstStyle/>
        <a:p>
          <a:endParaRPr lang="en-GB"/>
        </a:p>
      </dgm:t>
    </dgm:pt>
    <dgm:pt modelId="{D0F2D043-08DD-41AF-BA04-F543B0A55137}">
      <dgm:prSet phldrT="[Text]" phldr="0"/>
      <dgm:spPr/>
      <dgm:t>
        <a:bodyPr/>
        <a:lstStyle/>
        <a:p>
          <a:r>
            <a:rPr lang="en-GB" dirty="0"/>
            <a:t>Using information from OSCR Online, populate information directly into the template </a:t>
          </a:r>
        </a:p>
      </dgm:t>
    </dgm:pt>
    <dgm:pt modelId="{60D9551C-5918-4FA4-B4E3-65E837A87CF7}" type="parTrans" cxnId="{91117967-829D-48AD-9974-8AFE596818D9}">
      <dgm:prSet/>
      <dgm:spPr/>
      <dgm:t>
        <a:bodyPr/>
        <a:lstStyle/>
        <a:p>
          <a:endParaRPr lang="en-GB"/>
        </a:p>
      </dgm:t>
    </dgm:pt>
    <dgm:pt modelId="{BB8EFF84-75FB-4DA7-8EA8-E29DB1656D22}" type="sibTrans" cxnId="{91117967-829D-48AD-9974-8AFE596818D9}">
      <dgm:prSet/>
      <dgm:spPr/>
      <dgm:t>
        <a:bodyPr/>
        <a:lstStyle/>
        <a:p>
          <a:endParaRPr lang="en-GB"/>
        </a:p>
      </dgm:t>
    </dgm:pt>
    <dgm:pt modelId="{46C26000-EAFB-4F00-96FF-9C2CCA0E3C1C}">
      <dgm:prSet phldrT="[Text]" phldr="0"/>
      <dgm:spPr/>
      <dgm:t>
        <a:bodyPr/>
        <a:lstStyle/>
        <a:p>
          <a:r>
            <a:rPr lang="en-GB" dirty="0"/>
            <a:t>Runs a search within OSCR Online for details relating to the charity</a:t>
          </a:r>
        </a:p>
      </dgm:t>
    </dgm:pt>
    <dgm:pt modelId="{75C3A53B-EB1F-48A2-84D8-28EA650FA335}" type="parTrans" cxnId="{2CDAB459-8A9C-489C-8EEB-2079EB68EACE}">
      <dgm:prSet/>
      <dgm:spPr/>
      <dgm:t>
        <a:bodyPr/>
        <a:lstStyle/>
        <a:p>
          <a:endParaRPr lang="en-GB"/>
        </a:p>
      </dgm:t>
    </dgm:pt>
    <dgm:pt modelId="{779541EC-AECF-4715-9CEE-50251296D560}" type="sibTrans" cxnId="{2CDAB459-8A9C-489C-8EEB-2079EB68EACE}">
      <dgm:prSet/>
      <dgm:spPr/>
      <dgm:t>
        <a:bodyPr/>
        <a:lstStyle/>
        <a:p>
          <a:endParaRPr lang="en-GB"/>
        </a:p>
      </dgm:t>
    </dgm:pt>
    <dgm:pt modelId="{B1ED031E-0A20-405C-B8EF-02F60EE4F05F}">
      <dgm:prSet phldrT="[Text]" phldr="0"/>
      <dgm:spPr/>
      <dgm:t>
        <a:bodyPr/>
        <a:lstStyle/>
        <a:p>
          <a:r>
            <a:rPr lang="en-GB" dirty="0"/>
            <a:t>Upload the template</a:t>
          </a:r>
        </a:p>
      </dgm:t>
    </dgm:pt>
    <dgm:pt modelId="{F411A7E1-57B6-4ABB-9D70-F52AE2EBF394}" type="parTrans" cxnId="{9179C2AA-B0E8-4FE9-9247-80FA708B3954}">
      <dgm:prSet/>
      <dgm:spPr/>
      <dgm:t>
        <a:bodyPr/>
        <a:lstStyle/>
        <a:p>
          <a:endParaRPr lang="en-GB"/>
        </a:p>
      </dgm:t>
    </dgm:pt>
    <dgm:pt modelId="{E924A725-8458-4956-9BD9-89FC23C4551C}" type="sibTrans" cxnId="{9179C2AA-B0E8-4FE9-9247-80FA708B3954}">
      <dgm:prSet/>
      <dgm:spPr/>
      <dgm:t>
        <a:bodyPr/>
        <a:lstStyle/>
        <a:p>
          <a:endParaRPr lang="en-GB"/>
        </a:p>
      </dgm:t>
    </dgm:pt>
    <dgm:pt modelId="{52933AFC-653C-4D54-B637-7D949DCDC1A2}">
      <dgm:prSet phldrT="[Text]" phldr="0"/>
      <dgm:spPr/>
      <dgm:t>
        <a:bodyPr/>
        <a:lstStyle/>
        <a:p>
          <a:r>
            <a:rPr lang="en-GB" dirty="0"/>
            <a:t>Upload the template directly in to the Risk Assessment file ready for the Risk Assessor</a:t>
          </a:r>
        </a:p>
      </dgm:t>
    </dgm:pt>
    <dgm:pt modelId="{521136BB-4A65-4310-8887-B6D921ED7F5C}" type="parTrans" cxnId="{D19443B1-C308-4A01-A7B1-E4EE092FA8CA}">
      <dgm:prSet/>
      <dgm:spPr/>
      <dgm:t>
        <a:bodyPr/>
        <a:lstStyle/>
        <a:p>
          <a:endParaRPr lang="en-GB"/>
        </a:p>
      </dgm:t>
    </dgm:pt>
    <dgm:pt modelId="{96D407E2-B779-4C97-A321-67DA80C7EAFF}" type="sibTrans" cxnId="{D19443B1-C308-4A01-A7B1-E4EE092FA8CA}">
      <dgm:prSet/>
      <dgm:spPr/>
      <dgm:t>
        <a:bodyPr/>
        <a:lstStyle/>
        <a:p>
          <a:endParaRPr lang="en-GB"/>
        </a:p>
      </dgm:t>
    </dgm:pt>
    <dgm:pt modelId="{A909B67A-FEE4-4847-BE44-E374E1C8F779}" type="pres">
      <dgm:prSet presAssocID="{B60D195D-8E37-48C6-813C-6A6907F5D468}" presName="linearFlow" presStyleCnt="0">
        <dgm:presLayoutVars>
          <dgm:dir/>
          <dgm:animLvl val="lvl"/>
          <dgm:resizeHandles val="exact"/>
        </dgm:presLayoutVars>
      </dgm:prSet>
      <dgm:spPr/>
    </dgm:pt>
    <dgm:pt modelId="{5DBCC578-8E20-4795-B715-98ABBB693A03}" type="pres">
      <dgm:prSet presAssocID="{D2E94DB4-EC58-439D-A7D8-C9574F4B094E}" presName="composite" presStyleCnt="0"/>
      <dgm:spPr/>
    </dgm:pt>
    <dgm:pt modelId="{8196C4DF-0035-4655-A7A2-63ECD2B0A6C9}" type="pres">
      <dgm:prSet presAssocID="{D2E94DB4-EC58-439D-A7D8-C9574F4B094E}" presName="parTx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5FB724D2-146A-495F-87F2-194CF77F54D5}" type="pres">
      <dgm:prSet presAssocID="{D2E94DB4-EC58-439D-A7D8-C9574F4B094E}" presName="parSh" presStyleLbl="node1" presStyleIdx="0" presStyleCnt="4"/>
      <dgm:spPr/>
    </dgm:pt>
    <dgm:pt modelId="{4F576779-9A32-4A06-986A-320EF0A90112}" type="pres">
      <dgm:prSet presAssocID="{D2E94DB4-EC58-439D-A7D8-C9574F4B094E}" presName="desTx" presStyleLbl="fgAcc1" presStyleIdx="0" presStyleCnt="4">
        <dgm:presLayoutVars>
          <dgm:bulletEnabled val="1"/>
        </dgm:presLayoutVars>
      </dgm:prSet>
      <dgm:spPr/>
    </dgm:pt>
    <dgm:pt modelId="{BC749870-7DE1-46E9-9A88-35166E4A1BF4}" type="pres">
      <dgm:prSet presAssocID="{73029161-7987-48D8-9874-F1A2573CAF87}" presName="sibTrans" presStyleLbl="sibTrans2D1" presStyleIdx="0" presStyleCnt="3"/>
      <dgm:spPr/>
    </dgm:pt>
    <dgm:pt modelId="{A6434E82-DD74-4395-9939-13E7361BA8EF}" type="pres">
      <dgm:prSet presAssocID="{73029161-7987-48D8-9874-F1A2573CAF87}" presName="connTx" presStyleLbl="sibTrans2D1" presStyleIdx="0" presStyleCnt="3"/>
      <dgm:spPr/>
    </dgm:pt>
    <dgm:pt modelId="{F01D9340-FBB6-49BA-BB71-F2EB7F831BF7}" type="pres">
      <dgm:prSet presAssocID="{F1D96744-C5C5-43A6-B3EC-A053F501BE13}" presName="composite" presStyleCnt="0"/>
      <dgm:spPr/>
    </dgm:pt>
    <dgm:pt modelId="{7FDA0684-EB56-44E0-AEF1-0CBC35D4CCEB}" type="pres">
      <dgm:prSet presAssocID="{F1D96744-C5C5-43A6-B3EC-A053F501BE13}" presName="parTx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51EB579D-434F-4D37-92BD-41E924B022AA}" type="pres">
      <dgm:prSet presAssocID="{F1D96744-C5C5-43A6-B3EC-A053F501BE13}" presName="parSh" presStyleLbl="node1" presStyleIdx="1" presStyleCnt="4"/>
      <dgm:spPr/>
    </dgm:pt>
    <dgm:pt modelId="{AFCEE8AE-8C09-438D-87B8-E029F8A385E5}" type="pres">
      <dgm:prSet presAssocID="{F1D96744-C5C5-43A6-B3EC-A053F501BE13}" presName="desTx" presStyleLbl="fgAcc1" presStyleIdx="1" presStyleCnt="4">
        <dgm:presLayoutVars>
          <dgm:bulletEnabled val="1"/>
        </dgm:presLayoutVars>
      </dgm:prSet>
      <dgm:spPr/>
    </dgm:pt>
    <dgm:pt modelId="{141178FC-EB22-45C6-BD2F-1F2ECD33C9D0}" type="pres">
      <dgm:prSet presAssocID="{DA369086-1BF3-4CDA-B458-9A42C6D4B0B2}" presName="sibTrans" presStyleLbl="sibTrans2D1" presStyleIdx="1" presStyleCnt="3"/>
      <dgm:spPr/>
    </dgm:pt>
    <dgm:pt modelId="{68E356CC-C05D-44B5-8085-78988AD1D442}" type="pres">
      <dgm:prSet presAssocID="{DA369086-1BF3-4CDA-B458-9A42C6D4B0B2}" presName="connTx" presStyleLbl="sibTrans2D1" presStyleIdx="1" presStyleCnt="3"/>
      <dgm:spPr/>
    </dgm:pt>
    <dgm:pt modelId="{8DBE4EEB-CF21-4ADE-910F-CB556220F93B}" type="pres">
      <dgm:prSet presAssocID="{8D8815E4-75A0-4631-B5FB-E8275F236034}" presName="composite" presStyleCnt="0"/>
      <dgm:spPr/>
    </dgm:pt>
    <dgm:pt modelId="{7DED075B-D626-4FDA-8015-1A481D38A04B}" type="pres">
      <dgm:prSet presAssocID="{8D8815E4-75A0-4631-B5FB-E8275F236034}" presName="parTx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37788466-6821-4938-8877-F4A8132BD09D}" type="pres">
      <dgm:prSet presAssocID="{8D8815E4-75A0-4631-B5FB-E8275F236034}" presName="parSh" presStyleLbl="node1" presStyleIdx="2" presStyleCnt="4"/>
      <dgm:spPr/>
    </dgm:pt>
    <dgm:pt modelId="{6354E086-DA1A-4B19-B954-4B8070AE426D}" type="pres">
      <dgm:prSet presAssocID="{8D8815E4-75A0-4631-B5FB-E8275F236034}" presName="desTx" presStyleLbl="fgAcc1" presStyleIdx="2" presStyleCnt="4">
        <dgm:presLayoutVars>
          <dgm:bulletEnabled val="1"/>
        </dgm:presLayoutVars>
      </dgm:prSet>
      <dgm:spPr/>
    </dgm:pt>
    <dgm:pt modelId="{C476003E-A58E-4254-A43A-03554F2EC4C6}" type="pres">
      <dgm:prSet presAssocID="{D47FAFD5-30F9-42BC-AD0C-4F3F98A4CA17}" presName="sibTrans" presStyleLbl="sibTrans2D1" presStyleIdx="2" presStyleCnt="3"/>
      <dgm:spPr/>
    </dgm:pt>
    <dgm:pt modelId="{DD4C1A94-A57F-4CBD-999B-0DC0858D2B8B}" type="pres">
      <dgm:prSet presAssocID="{D47FAFD5-30F9-42BC-AD0C-4F3F98A4CA17}" presName="connTx" presStyleLbl="sibTrans2D1" presStyleIdx="2" presStyleCnt="3"/>
      <dgm:spPr/>
    </dgm:pt>
    <dgm:pt modelId="{8CF844D1-355D-4B78-ABB8-195CD9AF02AE}" type="pres">
      <dgm:prSet presAssocID="{B1ED031E-0A20-405C-B8EF-02F60EE4F05F}" presName="composite" presStyleCnt="0"/>
      <dgm:spPr/>
    </dgm:pt>
    <dgm:pt modelId="{0C9E0E01-E3C9-4619-B4E7-23279AE934C6}" type="pres">
      <dgm:prSet presAssocID="{B1ED031E-0A20-405C-B8EF-02F60EE4F05F}" presName="parTx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AD8333CB-4F13-4635-B495-0785BF6C5A8A}" type="pres">
      <dgm:prSet presAssocID="{B1ED031E-0A20-405C-B8EF-02F60EE4F05F}" presName="parSh" presStyleLbl="node1" presStyleIdx="3" presStyleCnt="4"/>
      <dgm:spPr/>
    </dgm:pt>
    <dgm:pt modelId="{8BC9E36F-9E42-4A3B-A3B8-C8D9B23FE04B}" type="pres">
      <dgm:prSet presAssocID="{B1ED031E-0A20-405C-B8EF-02F60EE4F05F}" presName="desTx" presStyleLbl="fgAcc1" presStyleIdx="3" presStyleCnt="4">
        <dgm:presLayoutVars>
          <dgm:bulletEnabled val="1"/>
        </dgm:presLayoutVars>
      </dgm:prSet>
      <dgm:spPr/>
    </dgm:pt>
  </dgm:ptLst>
  <dgm:cxnLst>
    <dgm:cxn modelId="{B62E6E0A-99A7-4FEE-BF4E-F6ACA9627C93}" type="presOf" srcId="{D47FAFD5-30F9-42BC-AD0C-4F3F98A4CA17}" destId="{DD4C1A94-A57F-4CBD-999B-0DC0858D2B8B}" srcOrd="1" destOrd="0" presId="urn:microsoft.com/office/officeart/2005/8/layout/process3"/>
    <dgm:cxn modelId="{6113AA0C-140F-48AC-B7EC-03E4934E870D}" type="presOf" srcId="{D47FAFD5-30F9-42BC-AD0C-4F3F98A4CA17}" destId="{C476003E-A58E-4254-A43A-03554F2EC4C6}" srcOrd="0" destOrd="0" presId="urn:microsoft.com/office/officeart/2005/8/layout/process3"/>
    <dgm:cxn modelId="{D4111D3F-6C49-4A15-B55F-B179F2485D55}" type="presOf" srcId="{8D8815E4-75A0-4631-B5FB-E8275F236034}" destId="{37788466-6821-4938-8877-F4A8132BD09D}" srcOrd="1" destOrd="0" presId="urn:microsoft.com/office/officeart/2005/8/layout/process3"/>
    <dgm:cxn modelId="{91117967-829D-48AD-9974-8AFE596818D9}" srcId="{8D8815E4-75A0-4631-B5FB-E8275F236034}" destId="{D0F2D043-08DD-41AF-BA04-F543B0A55137}" srcOrd="0" destOrd="0" parTransId="{60D9551C-5918-4FA4-B4E3-65E837A87CF7}" sibTransId="{BB8EFF84-75FB-4DA7-8EA8-E29DB1656D22}"/>
    <dgm:cxn modelId="{6BDCBF6B-1493-496A-BAFA-FB2B4F7BF3BC}" srcId="{B60D195D-8E37-48C6-813C-6A6907F5D468}" destId="{D2E94DB4-EC58-439D-A7D8-C9574F4B094E}" srcOrd="0" destOrd="0" parTransId="{DBE5C6F8-1C43-4309-BEFE-2DF832567E38}" sibTransId="{73029161-7987-48D8-9874-F1A2573CAF87}"/>
    <dgm:cxn modelId="{B7BA0754-50AB-4BB9-8A88-E4BEC7710E59}" type="presOf" srcId="{B1ED031E-0A20-405C-B8EF-02F60EE4F05F}" destId="{AD8333CB-4F13-4635-B495-0785BF6C5A8A}" srcOrd="1" destOrd="0" presId="urn:microsoft.com/office/officeart/2005/8/layout/process3"/>
    <dgm:cxn modelId="{2CDAB459-8A9C-489C-8EEB-2079EB68EACE}" srcId="{F1D96744-C5C5-43A6-B3EC-A053F501BE13}" destId="{46C26000-EAFB-4F00-96FF-9C2CCA0E3C1C}" srcOrd="0" destOrd="0" parTransId="{75C3A53B-EB1F-48A2-84D8-28EA650FA335}" sibTransId="{779541EC-AECF-4715-9CEE-50251296D560}"/>
    <dgm:cxn modelId="{B8BB0A80-6AC9-4F90-8497-37B711972001}" type="presOf" srcId="{D0F2D043-08DD-41AF-BA04-F543B0A55137}" destId="{6354E086-DA1A-4B19-B954-4B8070AE426D}" srcOrd="0" destOrd="0" presId="urn:microsoft.com/office/officeart/2005/8/layout/process3"/>
    <dgm:cxn modelId="{6DBB8C8B-6341-405A-8801-FF4BEADDF365}" type="presOf" srcId="{73029161-7987-48D8-9874-F1A2573CAF87}" destId="{BC749870-7DE1-46E9-9A88-35166E4A1BF4}" srcOrd="0" destOrd="0" presId="urn:microsoft.com/office/officeart/2005/8/layout/process3"/>
    <dgm:cxn modelId="{1DBCFC8E-039E-4585-A483-6FD566417B8A}" type="presOf" srcId="{D2E94DB4-EC58-439D-A7D8-C9574F4B094E}" destId="{5FB724D2-146A-495F-87F2-194CF77F54D5}" srcOrd="1" destOrd="0" presId="urn:microsoft.com/office/officeart/2005/8/layout/process3"/>
    <dgm:cxn modelId="{40675692-092A-46EF-831A-05B093AEEEF7}" type="presOf" srcId="{F1D96744-C5C5-43A6-B3EC-A053F501BE13}" destId="{51EB579D-434F-4D37-92BD-41E924B022AA}" srcOrd="1" destOrd="0" presId="urn:microsoft.com/office/officeart/2005/8/layout/process3"/>
    <dgm:cxn modelId="{510D2DA8-B55D-45BA-B13A-416EDBA49053}" type="presOf" srcId="{D58017B6-29D8-4F66-BB94-E26043A7D879}" destId="{4F576779-9A32-4A06-986A-320EF0A90112}" srcOrd="0" destOrd="0" presId="urn:microsoft.com/office/officeart/2005/8/layout/process3"/>
    <dgm:cxn modelId="{9179C2AA-B0E8-4FE9-9247-80FA708B3954}" srcId="{B60D195D-8E37-48C6-813C-6A6907F5D468}" destId="{B1ED031E-0A20-405C-B8EF-02F60EE4F05F}" srcOrd="3" destOrd="0" parTransId="{F411A7E1-57B6-4ABB-9D70-F52AE2EBF394}" sibTransId="{E924A725-8458-4956-9BD9-89FC23C4551C}"/>
    <dgm:cxn modelId="{2C0A8AAE-EEB5-405F-82ED-9C9FAF0BE62C}" type="presOf" srcId="{D2E94DB4-EC58-439D-A7D8-C9574F4B094E}" destId="{8196C4DF-0035-4655-A7A2-63ECD2B0A6C9}" srcOrd="0" destOrd="0" presId="urn:microsoft.com/office/officeart/2005/8/layout/process3"/>
    <dgm:cxn modelId="{8037B2B0-F64E-470B-A422-B29424429B72}" type="presOf" srcId="{F1D96744-C5C5-43A6-B3EC-A053F501BE13}" destId="{7FDA0684-EB56-44E0-AEF1-0CBC35D4CCEB}" srcOrd="0" destOrd="0" presId="urn:microsoft.com/office/officeart/2005/8/layout/process3"/>
    <dgm:cxn modelId="{D19443B1-C308-4A01-A7B1-E4EE092FA8CA}" srcId="{B1ED031E-0A20-405C-B8EF-02F60EE4F05F}" destId="{52933AFC-653C-4D54-B637-7D949DCDC1A2}" srcOrd="0" destOrd="0" parTransId="{521136BB-4A65-4310-8887-B6D921ED7F5C}" sibTransId="{96D407E2-B779-4C97-A321-67DA80C7EAFF}"/>
    <dgm:cxn modelId="{286AD3B9-D821-437F-B6EC-7E63A22C6102}" srcId="{B60D195D-8E37-48C6-813C-6A6907F5D468}" destId="{8D8815E4-75A0-4631-B5FB-E8275F236034}" srcOrd="2" destOrd="0" parTransId="{21FDBD52-D7F4-48E6-8026-5A09A0A66A98}" sibTransId="{D47FAFD5-30F9-42BC-AD0C-4F3F98A4CA17}"/>
    <dgm:cxn modelId="{BF0BCABE-73E3-4A31-82F1-2C76CA8504A9}" srcId="{B60D195D-8E37-48C6-813C-6A6907F5D468}" destId="{F1D96744-C5C5-43A6-B3EC-A053F501BE13}" srcOrd="1" destOrd="0" parTransId="{D0C3B943-4507-4116-A33F-28510C8A76D0}" sibTransId="{DA369086-1BF3-4CDA-B458-9A42C6D4B0B2}"/>
    <dgm:cxn modelId="{B5A4D2C0-6D58-4B81-96D9-A1CE5C953703}" srcId="{D2E94DB4-EC58-439D-A7D8-C9574F4B094E}" destId="{D58017B6-29D8-4F66-BB94-E26043A7D879}" srcOrd="0" destOrd="0" parTransId="{9FD77426-A851-421E-B62B-F0F2F60510FD}" sibTransId="{160C0782-E014-4E51-AD1E-8D87F8E93853}"/>
    <dgm:cxn modelId="{7D9691C4-8B28-4138-B2A0-5B798B707CB2}" type="presOf" srcId="{73029161-7987-48D8-9874-F1A2573CAF87}" destId="{A6434E82-DD74-4395-9939-13E7361BA8EF}" srcOrd="1" destOrd="0" presId="urn:microsoft.com/office/officeart/2005/8/layout/process3"/>
    <dgm:cxn modelId="{AE8F3CC6-65D3-4E3A-8219-0DC485F8061B}" type="presOf" srcId="{DA369086-1BF3-4CDA-B458-9A42C6D4B0B2}" destId="{141178FC-EB22-45C6-BD2F-1F2ECD33C9D0}" srcOrd="0" destOrd="0" presId="urn:microsoft.com/office/officeart/2005/8/layout/process3"/>
    <dgm:cxn modelId="{0B5C40D1-3B62-4C9A-BE06-B91F282BF45A}" type="presOf" srcId="{DA369086-1BF3-4CDA-B458-9A42C6D4B0B2}" destId="{68E356CC-C05D-44B5-8085-78988AD1D442}" srcOrd="1" destOrd="0" presId="urn:microsoft.com/office/officeart/2005/8/layout/process3"/>
    <dgm:cxn modelId="{A427C2D5-E6BD-476E-BE7D-CFAD4CDC62A9}" type="presOf" srcId="{52933AFC-653C-4D54-B637-7D949DCDC1A2}" destId="{8BC9E36F-9E42-4A3B-A3B8-C8D9B23FE04B}" srcOrd="0" destOrd="0" presId="urn:microsoft.com/office/officeart/2005/8/layout/process3"/>
    <dgm:cxn modelId="{A624F5F3-ED88-4896-B1AC-323523DCCF89}" type="presOf" srcId="{8D8815E4-75A0-4631-B5FB-E8275F236034}" destId="{7DED075B-D626-4FDA-8015-1A481D38A04B}" srcOrd="0" destOrd="0" presId="urn:microsoft.com/office/officeart/2005/8/layout/process3"/>
    <dgm:cxn modelId="{1CFFC6F7-9BEF-413D-9C5C-00154B4D4F98}" type="presOf" srcId="{B1ED031E-0A20-405C-B8EF-02F60EE4F05F}" destId="{0C9E0E01-E3C9-4619-B4E7-23279AE934C6}" srcOrd="0" destOrd="0" presId="urn:microsoft.com/office/officeart/2005/8/layout/process3"/>
    <dgm:cxn modelId="{FA0DD2FA-D154-43A2-AE5F-8CCCDC3D4AB2}" type="presOf" srcId="{46C26000-EAFB-4F00-96FF-9C2CCA0E3C1C}" destId="{AFCEE8AE-8C09-438D-87B8-E029F8A385E5}" srcOrd="0" destOrd="0" presId="urn:microsoft.com/office/officeart/2005/8/layout/process3"/>
    <dgm:cxn modelId="{99A7E2FC-43B1-456F-B73F-8C635089530F}" type="presOf" srcId="{B60D195D-8E37-48C6-813C-6A6907F5D468}" destId="{A909B67A-FEE4-4847-BE44-E374E1C8F779}" srcOrd="0" destOrd="0" presId="urn:microsoft.com/office/officeart/2005/8/layout/process3"/>
    <dgm:cxn modelId="{9F6AA294-71D5-4EAA-976F-FB30FCDC7374}" type="presParOf" srcId="{A909B67A-FEE4-4847-BE44-E374E1C8F779}" destId="{5DBCC578-8E20-4795-B715-98ABBB693A03}" srcOrd="0" destOrd="0" presId="urn:microsoft.com/office/officeart/2005/8/layout/process3"/>
    <dgm:cxn modelId="{3D244C99-D56B-47D1-A136-E3C77B75D17B}" type="presParOf" srcId="{5DBCC578-8E20-4795-B715-98ABBB693A03}" destId="{8196C4DF-0035-4655-A7A2-63ECD2B0A6C9}" srcOrd="0" destOrd="0" presId="urn:microsoft.com/office/officeart/2005/8/layout/process3"/>
    <dgm:cxn modelId="{81F39869-8DE0-42BB-B52C-188610B150C0}" type="presParOf" srcId="{5DBCC578-8E20-4795-B715-98ABBB693A03}" destId="{5FB724D2-146A-495F-87F2-194CF77F54D5}" srcOrd="1" destOrd="0" presId="urn:microsoft.com/office/officeart/2005/8/layout/process3"/>
    <dgm:cxn modelId="{B68FEE34-2177-4FA0-AB44-B87293DF99B6}" type="presParOf" srcId="{5DBCC578-8E20-4795-B715-98ABBB693A03}" destId="{4F576779-9A32-4A06-986A-320EF0A90112}" srcOrd="2" destOrd="0" presId="urn:microsoft.com/office/officeart/2005/8/layout/process3"/>
    <dgm:cxn modelId="{7441F93A-34F3-4E37-B527-2D2DECE2F283}" type="presParOf" srcId="{A909B67A-FEE4-4847-BE44-E374E1C8F779}" destId="{BC749870-7DE1-46E9-9A88-35166E4A1BF4}" srcOrd="1" destOrd="0" presId="urn:microsoft.com/office/officeart/2005/8/layout/process3"/>
    <dgm:cxn modelId="{186BA29C-7388-49C8-B630-4D91544136AC}" type="presParOf" srcId="{BC749870-7DE1-46E9-9A88-35166E4A1BF4}" destId="{A6434E82-DD74-4395-9939-13E7361BA8EF}" srcOrd="0" destOrd="0" presId="urn:microsoft.com/office/officeart/2005/8/layout/process3"/>
    <dgm:cxn modelId="{423E4014-EFC8-4056-85FA-C849DC480775}" type="presParOf" srcId="{A909B67A-FEE4-4847-BE44-E374E1C8F779}" destId="{F01D9340-FBB6-49BA-BB71-F2EB7F831BF7}" srcOrd="2" destOrd="0" presId="urn:microsoft.com/office/officeart/2005/8/layout/process3"/>
    <dgm:cxn modelId="{73DC96C0-4ACC-43B1-93A2-E2866D5F9EA7}" type="presParOf" srcId="{F01D9340-FBB6-49BA-BB71-F2EB7F831BF7}" destId="{7FDA0684-EB56-44E0-AEF1-0CBC35D4CCEB}" srcOrd="0" destOrd="0" presId="urn:microsoft.com/office/officeart/2005/8/layout/process3"/>
    <dgm:cxn modelId="{C303B57D-6BFE-4856-9695-D8B1F9089807}" type="presParOf" srcId="{F01D9340-FBB6-49BA-BB71-F2EB7F831BF7}" destId="{51EB579D-434F-4D37-92BD-41E924B022AA}" srcOrd="1" destOrd="0" presId="urn:microsoft.com/office/officeart/2005/8/layout/process3"/>
    <dgm:cxn modelId="{75A552DB-6F8A-4D23-85D9-73114FA046EF}" type="presParOf" srcId="{F01D9340-FBB6-49BA-BB71-F2EB7F831BF7}" destId="{AFCEE8AE-8C09-438D-87B8-E029F8A385E5}" srcOrd="2" destOrd="0" presId="urn:microsoft.com/office/officeart/2005/8/layout/process3"/>
    <dgm:cxn modelId="{D56A3876-DC5D-4AAF-89D9-1AF4CB9F2852}" type="presParOf" srcId="{A909B67A-FEE4-4847-BE44-E374E1C8F779}" destId="{141178FC-EB22-45C6-BD2F-1F2ECD33C9D0}" srcOrd="3" destOrd="0" presId="urn:microsoft.com/office/officeart/2005/8/layout/process3"/>
    <dgm:cxn modelId="{44219DCC-2DD7-460F-B757-FF86C882E827}" type="presParOf" srcId="{141178FC-EB22-45C6-BD2F-1F2ECD33C9D0}" destId="{68E356CC-C05D-44B5-8085-78988AD1D442}" srcOrd="0" destOrd="0" presId="urn:microsoft.com/office/officeart/2005/8/layout/process3"/>
    <dgm:cxn modelId="{72BD1A1B-1DA2-4320-A771-D5ADD3C6C383}" type="presParOf" srcId="{A909B67A-FEE4-4847-BE44-E374E1C8F779}" destId="{8DBE4EEB-CF21-4ADE-910F-CB556220F93B}" srcOrd="4" destOrd="0" presId="urn:microsoft.com/office/officeart/2005/8/layout/process3"/>
    <dgm:cxn modelId="{F807EF9A-533D-446F-9268-32CBFD61465A}" type="presParOf" srcId="{8DBE4EEB-CF21-4ADE-910F-CB556220F93B}" destId="{7DED075B-D626-4FDA-8015-1A481D38A04B}" srcOrd="0" destOrd="0" presId="urn:microsoft.com/office/officeart/2005/8/layout/process3"/>
    <dgm:cxn modelId="{BF06B4EB-C285-4A6F-8804-A29C37180D22}" type="presParOf" srcId="{8DBE4EEB-CF21-4ADE-910F-CB556220F93B}" destId="{37788466-6821-4938-8877-F4A8132BD09D}" srcOrd="1" destOrd="0" presId="urn:microsoft.com/office/officeart/2005/8/layout/process3"/>
    <dgm:cxn modelId="{5F944C54-D7DE-4105-AD79-A844FD90B808}" type="presParOf" srcId="{8DBE4EEB-CF21-4ADE-910F-CB556220F93B}" destId="{6354E086-DA1A-4B19-B954-4B8070AE426D}" srcOrd="2" destOrd="0" presId="urn:microsoft.com/office/officeart/2005/8/layout/process3"/>
    <dgm:cxn modelId="{A8C7BAB0-502A-4AB2-8950-344FD1E0E17D}" type="presParOf" srcId="{A909B67A-FEE4-4847-BE44-E374E1C8F779}" destId="{C476003E-A58E-4254-A43A-03554F2EC4C6}" srcOrd="5" destOrd="0" presId="urn:microsoft.com/office/officeart/2005/8/layout/process3"/>
    <dgm:cxn modelId="{9510B866-06C4-42FA-A90D-41EABDB1EA06}" type="presParOf" srcId="{C476003E-A58E-4254-A43A-03554F2EC4C6}" destId="{DD4C1A94-A57F-4CBD-999B-0DC0858D2B8B}" srcOrd="0" destOrd="0" presId="urn:microsoft.com/office/officeart/2005/8/layout/process3"/>
    <dgm:cxn modelId="{D7D31E4A-38FF-4563-81CC-4526F01239DF}" type="presParOf" srcId="{A909B67A-FEE4-4847-BE44-E374E1C8F779}" destId="{8CF844D1-355D-4B78-ABB8-195CD9AF02AE}" srcOrd="6" destOrd="0" presId="urn:microsoft.com/office/officeart/2005/8/layout/process3"/>
    <dgm:cxn modelId="{D75EF201-D186-4A33-90AA-311ABEC34774}" type="presParOf" srcId="{8CF844D1-355D-4B78-ABB8-195CD9AF02AE}" destId="{0C9E0E01-E3C9-4619-B4E7-23279AE934C6}" srcOrd="0" destOrd="0" presId="urn:microsoft.com/office/officeart/2005/8/layout/process3"/>
    <dgm:cxn modelId="{A8B4B823-8331-4375-91BB-BADF0BBE1428}" type="presParOf" srcId="{8CF844D1-355D-4B78-ABB8-195CD9AF02AE}" destId="{AD8333CB-4F13-4635-B495-0785BF6C5A8A}" srcOrd="1" destOrd="0" presId="urn:microsoft.com/office/officeart/2005/8/layout/process3"/>
    <dgm:cxn modelId="{5CAEBF0E-56BC-4F94-AED7-4E4280A1A5EE}" type="presParOf" srcId="{8CF844D1-355D-4B78-ABB8-195CD9AF02AE}" destId="{8BC9E36F-9E42-4A3B-A3B8-C8D9B23FE04B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60D195D-8E37-48C6-813C-6A6907F5D468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F07D6B08-7FD8-4860-8B8F-4012C0909A52}">
      <dgm:prSet/>
      <dgm:spPr/>
      <dgm:t>
        <a:bodyPr/>
        <a:lstStyle/>
        <a:p>
          <a:r>
            <a:rPr lang="en-GB"/>
            <a:t>Identify email within Outlook</a:t>
          </a:r>
        </a:p>
      </dgm:t>
    </dgm:pt>
    <dgm:pt modelId="{A41474EF-C46A-404E-A9AE-15CE77041373}" type="parTrans" cxnId="{6D6541D6-8040-44B4-B5C1-8BA06E1253FE}">
      <dgm:prSet/>
      <dgm:spPr/>
      <dgm:t>
        <a:bodyPr/>
        <a:lstStyle/>
        <a:p>
          <a:endParaRPr lang="en-GB"/>
        </a:p>
      </dgm:t>
    </dgm:pt>
    <dgm:pt modelId="{059FFD64-4BD6-4EC6-A703-BE2EC5E057D6}" type="sibTrans" cxnId="{6D6541D6-8040-44B4-B5C1-8BA06E1253FE}">
      <dgm:prSet/>
      <dgm:spPr/>
      <dgm:t>
        <a:bodyPr/>
        <a:lstStyle/>
        <a:p>
          <a:endParaRPr lang="en-GB"/>
        </a:p>
      </dgm:t>
    </dgm:pt>
    <dgm:pt modelId="{D863C617-021F-4533-90DF-4212ECB6CB52}">
      <dgm:prSet/>
      <dgm:spPr/>
      <dgm:t>
        <a:bodyPr/>
        <a:lstStyle/>
        <a:p>
          <a:r>
            <a:rPr lang="en-GB"/>
            <a:t>Checks for webforms or auto emails issued from Objective</a:t>
          </a:r>
        </a:p>
      </dgm:t>
    </dgm:pt>
    <dgm:pt modelId="{293927C9-8024-492B-AA1D-11F2F428BB54}" type="parTrans" cxnId="{03EC126E-9B42-484E-8C7C-F75DEC074424}">
      <dgm:prSet/>
      <dgm:spPr/>
      <dgm:t>
        <a:bodyPr/>
        <a:lstStyle/>
        <a:p>
          <a:endParaRPr lang="en-GB"/>
        </a:p>
      </dgm:t>
    </dgm:pt>
    <dgm:pt modelId="{98A6987F-038F-484F-ABC8-F631BA793589}" type="sibTrans" cxnId="{03EC126E-9B42-484E-8C7C-F75DEC074424}">
      <dgm:prSet/>
      <dgm:spPr/>
      <dgm:t>
        <a:bodyPr/>
        <a:lstStyle/>
        <a:p>
          <a:endParaRPr lang="en-GB"/>
        </a:p>
      </dgm:t>
    </dgm:pt>
    <dgm:pt modelId="{32B166F8-16EC-4C9A-B3A6-92BB3C49B858}">
      <dgm:prSet/>
      <dgm:spPr/>
      <dgm:t>
        <a:bodyPr/>
        <a:lstStyle/>
        <a:p>
          <a:r>
            <a:rPr lang="en-GB"/>
            <a:t>Move email to Objective</a:t>
          </a:r>
        </a:p>
      </dgm:t>
    </dgm:pt>
    <dgm:pt modelId="{F165CBF2-1AB9-447F-93D8-BFCEBBB37732}" type="parTrans" cxnId="{D7C6ECA7-1C42-49C7-8EBB-CF5B71E5B203}">
      <dgm:prSet/>
      <dgm:spPr/>
      <dgm:t>
        <a:bodyPr/>
        <a:lstStyle/>
        <a:p>
          <a:endParaRPr lang="en-GB"/>
        </a:p>
      </dgm:t>
    </dgm:pt>
    <dgm:pt modelId="{88DEB0BE-E642-4B94-BC47-0F3B57132D14}" type="sibTrans" cxnId="{D7C6ECA7-1C42-49C7-8EBB-CF5B71E5B203}">
      <dgm:prSet/>
      <dgm:spPr/>
      <dgm:t>
        <a:bodyPr/>
        <a:lstStyle/>
        <a:p>
          <a:endParaRPr lang="en-GB"/>
        </a:p>
      </dgm:t>
    </dgm:pt>
    <dgm:pt modelId="{63AA1986-C7FF-4F12-B850-3BF907953653}">
      <dgm:prSet/>
      <dgm:spPr/>
      <dgm:t>
        <a:bodyPr/>
        <a:lstStyle/>
        <a:p>
          <a:r>
            <a:rPr lang="en-GB"/>
            <a:t>Move email to relevant space in Objective</a:t>
          </a:r>
        </a:p>
      </dgm:t>
    </dgm:pt>
    <dgm:pt modelId="{2F82C66F-BBE9-49AF-8249-D0C17A665204}" type="parTrans" cxnId="{27B36B88-5CD1-4DB9-868E-BB4946DF27F5}">
      <dgm:prSet/>
      <dgm:spPr/>
      <dgm:t>
        <a:bodyPr/>
        <a:lstStyle/>
        <a:p>
          <a:endParaRPr lang="en-GB"/>
        </a:p>
      </dgm:t>
    </dgm:pt>
    <dgm:pt modelId="{BD087E5F-00B3-4C21-82CB-FB53D98E1D9D}" type="sibTrans" cxnId="{27B36B88-5CD1-4DB9-868E-BB4946DF27F5}">
      <dgm:prSet/>
      <dgm:spPr/>
      <dgm:t>
        <a:bodyPr/>
        <a:lstStyle/>
        <a:p>
          <a:endParaRPr lang="en-GB"/>
        </a:p>
      </dgm:t>
    </dgm:pt>
    <dgm:pt modelId="{F52CC601-B4EF-43A9-837A-703F8A765772}">
      <dgm:prSet/>
      <dgm:spPr/>
      <dgm:t>
        <a:bodyPr/>
        <a:lstStyle/>
        <a:p>
          <a:r>
            <a:rPr lang="en-GB"/>
            <a:t>Trigger relevant workflow process in Objective</a:t>
          </a:r>
        </a:p>
      </dgm:t>
    </dgm:pt>
    <dgm:pt modelId="{1836C86B-06C6-4645-A0A0-F1585B9D1C49}" type="parTrans" cxnId="{502AEFC8-F5D5-4D51-B570-50D190B88676}">
      <dgm:prSet/>
      <dgm:spPr/>
      <dgm:t>
        <a:bodyPr/>
        <a:lstStyle/>
        <a:p>
          <a:endParaRPr lang="en-GB"/>
        </a:p>
      </dgm:t>
    </dgm:pt>
    <dgm:pt modelId="{87C47888-E10C-4489-87A1-7210ED02308E}" type="sibTrans" cxnId="{502AEFC8-F5D5-4D51-B570-50D190B88676}">
      <dgm:prSet/>
      <dgm:spPr/>
      <dgm:t>
        <a:bodyPr/>
        <a:lstStyle/>
        <a:p>
          <a:endParaRPr lang="en-GB"/>
        </a:p>
      </dgm:t>
    </dgm:pt>
    <dgm:pt modelId="{16AA22A2-30A2-443F-8CCC-AAEC5630353A}">
      <dgm:prSet/>
      <dgm:spPr/>
      <dgm:t>
        <a:bodyPr/>
        <a:lstStyle/>
        <a:p>
          <a:r>
            <a:rPr lang="en-GB" dirty="0"/>
            <a:t>Files auto emails in correct place</a:t>
          </a:r>
        </a:p>
      </dgm:t>
    </dgm:pt>
    <dgm:pt modelId="{565D769F-2A32-41F7-893B-4AB877257CD1}" type="parTrans" cxnId="{4138A267-CF39-4D15-A9F1-3AA6E3BF3A54}">
      <dgm:prSet/>
      <dgm:spPr/>
      <dgm:t>
        <a:bodyPr/>
        <a:lstStyle/>
        <a:p>
          <a:endParaRPr lang="en-GB"/>
        </a:p>
      </dgm:t>
    </dgm:pt>
    <dgm:pt modelId="{983A81D7-A260-4017-BCC7-47A15C036026}" type="sibTrans" cxnId="{4138A267-CF39-4D15-A9F1-3AA6E3BF3A54}">
      <dgm:prSet/>
      <dgm:spPr/>
      <dgm:t>
        <a:bodyPr/>
        <a:lstStyle/>
        <a:p>
          <a:endParaRPr lang="en-GB"/>
        </a:p>
      </dgm:t>
    </dgm:pt>
    <dgm:pt modelId="{5C439C1C-D78A-4DDD-8EED-DFE2F18A2602}">
      <dgm:prSet/>
      <dgm:spPr/>
      <dgm:t>
        <a:bodyPr/>
        <a:lstStyle/>
        <a:p>
          <a:r>
            <a:rPr lang="en-GB"/>
            <a:t>Starts notification process for new notification webforms with charity details included</a:t>
          </a:r>
          <a:endParaRPr lang="en-GB" dirty="0"/>
        </a:p>
      </dgm:t>
    </dgm:pt>
    <dgm:pt modelId="{B770C156-CB08-4958-89FF-3F41F43EC03D}" type="parTrans" cxnId="{359FDAC1-A083-4FF1-8F3F-E773561FE5BD}">
      <dgm:prSet/>
      <dgm:spPr/>
      <dgm:t>
        <a:bodyPr/>
        <a:lstStyle/>
        <a:p>
          <a:endParaRPr lang="en-GB"/>
        </a:p>
      </dgm:t>
    </dgm:pt>
    <dgm:pt modelId="{AF30F4C0-D8E4-4742-915B-9077B139AA2F}" type="sibTrans" cxnId="{359FDAC1-A083-4FF1-8F3F-E773561FE5BD}">
      <dgm:prSet/>
      <dgm:spPr/>
      <dgm:t>
        <a:bodyPr/>
        <a:lstStyle/>
        <a:p>
          <a:endParaRPr lang="en-GB"/>
        </a:p>
      </dgm:t>
    </dgm:pt>
    <dgm:pt modelId="{A909B67A-FEE4-4847-BE44-E374E1C8F779}" type="pres">
      <dgm:prSet presAssocID="{B60D195D-8E37-48C6-813C-6A6907F5D468}" presName="linearFlow" presStyleCnt="0">
        <dgm:presLayoutVars>
          <dgm:dir/>
          <dgm:animLvl val="lvl"/>
          <dgm:resizeHandles val="exact"/>
        </dgm:presLayoutVars>
      </dgm:prSet>
      <dgm:spPr/>
    </dgm:pt>
    <dgm:pt modelId="{1D926223-9C73-4EA6-AB77-58BE606AF03E}" type="pres">
      <dgm:prSet presAssocID="{F07D6B08-7FD8-4860-8B8F-4012C0909A52}" presName="composite" presStyleCnt="0"/>
      <dgm:spPr/>
    </dgm:pt>
    <dgm:pt modelId="{BDA91920-0CE8-424B-BBD1-D2F98A8E4D13}" type="pres">
      <dgm:prSet presAssocID="{F07D6B08-7FD8-4860-8B8F-4012C0909A52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8E591362-6CF1-4E32-A1BE-0BE8E65D1CE6}" type="pres">
      <dgm:prSet presAssocID="{F07D6B08-7FD8-4860-8B8F-4012C0909A52}" presName="parSh" presStyleLbl="node1" presStyleIdx="0" presStyleCnt="3"/>
      <dgm:spPr/>
    </dgm:pt>
    <dgm:pt modelId="{EDBBBF81-B223-4231-9542-1FE94B54D85B}" type="pres">
      <dgm:prSet presAssocID="{F07D6B08-7FD8-4860-8B8F-4012C0909A52}" presName="desTx" presStyleLbl="fgAcc1" presStyleIdx="0" presStyleCnt="3">
        <dgm:presLayoutVars>
          <dgm:bulletEnabled val="1"/>
        </dgm:presLayoutVars>
      </dgm:prSet>
      <dgm:spPr/>
    </dgm:pt>
    <dgm:pt modelId="{A021C261-DB0C-424D-8D17-3FCEEE41EE0E}" type="pres">
      <dgm:prSet presAssocID="{059FFD64-4BD6-4EC6-A703-BE2EC5E057D6}" presName="sibTrans" presStyleLbl="sibTrans2D1" presStyleIdx="0" presStyleCnt="2"/>
      <dgm:spPr/>
    </dgm:pt>
    <dgm:pt modelId="{477A580A-6971-40E1-A5B3-DF1FE3A4D5CE}" type="pres">
      <dgm:prSet presAssocID="{059FFD64-4BD6-4EC6-A703-BE2EC5E057D6}" presName="connTx" presStyleLbl="sibTrans2D1" presStyleIdx="0" presStyleCnt="2"/>
      <dgm:spPr/>
    </dgm:pt>
    <dgm:pt modelId="{12F474CC-78F9-4A7C-80DB-245E2A46D3B2}" type="pres">
      <dgm:prSet presAssocID="{32B166F8-16EC-4C9A-B3A6-92BB3C49B858}" presName="composite" presStyleCnt="0"/>
      <dgm:spPr/>
    </dgm:pt>
    <dgm:pt modelId="{7D05455C-2520-4071-B566-FE91444D4737}" type="pres">
      <dgm:prSet presAssocID="{32B166F8-16EC-4C9A-B3A6-92BB3C49B858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8FA1A5F6-3569-4BF8-A993-B40A56FD9F2A}" type="pres">
      <dgm:prSet presAssocID="{32B166F8-16EC-4C9A-B3A6-92BB3C49B858}" presName="parSh" presStyleLbl="node1" presStyleIdx="1" presStyleCnt="3"/>
      <dgm:spPr/>
    </dgm:pt>
    <dgm:pt modelId="{E8854A87-0BB5-4481-99F8-E91FDCC404DF}" type="pres">
      <dgm:prSet presAssocID="{32B166F8-16EC-4C9A-B3A6-92BB3C49B858}" presName="desTx" presStyleLbl="fgAcc1" presStyleIdx="1" presStyleCnt="3">
        <dgm:presLayoutVars>
          <dgm:bulletEnabled val="1"/>
        </dgm:presLayoutVars>
      </dgm:prSet>
      <dgm:spPr/>
    </dgm:pt>
    <dgm:pt modelId="{30AEBDF0-1D61-4C24-95DA-A77078BA1A4D}" type="pres">
      <dgm:prSet presAssocID="{88DEB0BE-E642-4B94-BC47-0F3B57132D14}" presName="sibTrans" presStyleLbl="sibTrans2D1" presStyleIdx="1" presStyleCnt="2"/>
      <dgm:spPr/>
    </dgm:pt>
    <dgm:pt modelId="{0ADB39E1-2C08-4F86-941C-29E1AB634F68}" type="pres">
      <dgm:prSet presAssocID="{88DEB0BE-E642-4B94-BC47-0F3B57132D14}" presName="connTx" presStyleLbl="sibTrans2D1" presStyleIdx="1" presStyleCnt="2"/>
      <dgm:spPr/>
    </dgm:pt>
    <dgm:pt modelId="{8167D2B4-4080-4DD6-81F0-681D5B67F98B}" type="pres">
      <dgm:prSet presAssocID="{F52CC601-B4EF-43A9-837A-703F8A765772}" presName="composite" presStyleCnt="0"/>
      <dgm:spPr/>
    </dgm:pt>
    <dgm:pt modelId="{70C76C28-D21E-475E-8F3F-1FE056DE741A}" type="pres">
      <dgm:prSet presAssocID="{F52CC601-B4EF-43A9-837A-703F8A765772}" presName="par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48B3E0CC-9941-415A-B34E-45E2B76405DA}" type="pres">
      <dgm:prSet presAssocID="{F52CC601-B4EF-43A9-837A-703F8A765772}" presName="parSh" presStyleLbl="node1" presStyleIdx="2" presStyleCnt="3"/>
      <dgm:spPr/>
    </dgm:pt>
    <dgm:pt modelId="{A237B973-2E35-4B30-A998-BBFD25071CDD}" type="pres">
      <dgm:prSet presAssocID="{F52CC601-B4EF-43A9-837A-703F8A765772}" presName="desTx" presStyleLbl="fgAcc1" presStyleIdx="2" presStyleCnt="3">
        <dgm:presLayoutVars>
          <dgm:bulletEnabled val="1"/>
        </dgm:presLayoutVars>
      </dgm:prSet>
      <dgm:spPr/>
    </dgm:pt>
  </dgm:ptLst>
  <dgm:cxnLst>
    <dgm:cxn modelId="{8BDC1B09-1223-4101-8202-6DC5F1B388F7}" type="presOf" srcId="{32B166F8-16EC-4C9A-B3A6-92BB3C49B858}" destId="{8FA1A5F6-3569-4BF8-A993-B40A56FD9F2A}" srcOrd="1" destOrd="0" presId="urn:microsoft.com/office/officeart/2005/8/layout/process3"/>
    <dgm:cxn modelId="{9DB9CF09-0D87-474F-B4C1-CE5158E8BD04}" type="presOf" srcId="{D863C617-021F-4533-90DF-4212ECB6CB52}" destId="{EDBBBF81-B223-4231-9542-1FE94B54D85B}" srcOrd="0" destOrd="0" presId="urn:microsoft.com/office/officeart/2005/8/layout/process3"/>
    <dgm:cxn modelId="{21D28A1B-0F80-42E9-8F0E-D32CBBD3E59E}" type="presOf" srcId="{059FFD64-4BD6-4EC6-A703-BE2EC5E057D6}" destId="{A021C261-DB0C-424D-8D17-3FCEEE41EE0E}" srcOrd="0" destOrd="0" presId="urn:microsoft.com/office/officeart/2005/8/layout/process3"/>
    <dgm:cxn modelId="{8894613E-EC33-4D9F-90E5-52159768E445}" type="presOf" srcId="{32B166F8-16EC-4C9A-B3A6-92BB3C49B858}" destId="{7D05455C-2520-4071-B566-FE91444D4737}" srcOrd="0" destOrd="0" presId="urn:microsoft.com/office/officeart/2005/8/layout/process3"/>
    <dgm:cxn modelId="{1B1AC33F-8429-466E-ABB0-5DC7F1B2CABF}" type="presOf" srcId="{F07D6B08-7FD8-4860-8B8F-4012C0909A52}" destId="{8E591362-6CF1-4E32-A1BE-0BE8E65D1CE6}" srcOrd="1" destOrd="0" presId="urn:microsoft.com/office/officeart/2005/8/layout/process3"/>
    <dgm:cxn modelId="{4138A267-CF39-4D15-A9F1-3AA6E3BF3A54}" srcId="{F52CC601-B4EF-43A9-837A-703F8A765772}" destId="{16AA22A2-30A2-443F-8CCC-AAEC5630353A}" srcOrd="0" destOrd="0" parTransId="{565D769F-2A32-41F7-893B-4AB877257CD1}" sibTransId="{983A81D7-A260-4017-BCC7-47A15C036026}"/>
    <dgm:cxn modelId="{03EC126E-9B42-484E-8C7C-F75DEC074424}" srcId="{F07D6B08-7FD8-4860-8B8F-4012C0909A52}" destId="{D863C617-021F-4533-90DF-4212ECB6CB52}" srcOrd="0" destOrd="0" parTransId="{293927C9-8024-492B-AA1D-11F2F428BB54}" sibTransId="{98A6987F-038F-484F-ABC8-F631BA793589}"/>
    <dgm:cxn modelId="{F6DC8974-FE7D-4A9E-B9D6-8F6AB824C9F2}" type="presOf" srcId="{059FFD64-4BD6-4EC6-A703-BE2EC5E057D6}" destId="{477A580A-6971-40E1-A5B3-DF1FE3A4D5CE}" srcOrd="1" destOrd="0" presId="urn:microsoft.com/office/officeart/2005/8/layout/process3"/>
    <dgm:cxn modelId="{98C38959-73CA-40A5-921D-2320B363D62A}" type="presOf" srcId="{F52CC601-B4EF-43A9-837A-703F8A765772}" destId="{70C76C28-D21E-475E-8F3F-1FE056DE741A}" srcOrd="0" destOrd="0" presId="urn:microsoft.com/office/officeart/2005/8/layout/process3"/>
    <dgm:cxn modelId="{27B36B88-5CD1-4DB9-868E-BB4946DF27F5}" srcId="{32B166F8-16EC-4C9A-B3A6-92BB3C49B858}" destId="{63AA1986-C7FF-4F12-B850-3BF907953653}" srcOrd="0" destOrd="0" parTransId="{2F82C66F-BBE9-49AF-8249-D0C17A665204}" sibTransId="{BD087E5F-00B3-4C21-82CB-FB53D98E1D9D}"/>
    <dgm:cxn modelId="{F7A69796-3777-4B41-85FE-74885E6C4A93}" type="presOf" srcId="{F07D6B08-7FD8-4860-8B8F-4012C0909A52}" destId="{BDA91920-0CE8-424B-BBD1-D2F98A8E4D13}" srcOrd="0" destOrd="0" presId="urn:microsoft.com/office/officeart/2005/8/layout/process3"/>
    <dgm:cxn modelId="{D7C6ECA7-1C42-49C7-8EBB-CF5B71E5B203}" srcId="{B60D195D-8E37-48C6-813C-6A6907F5D468}" destId="{32B166F8-16EC-4C9A-B3A6-92BB3C49B858}" srcOrd="1" destOrd="0" parTransId="{F165CBF2-1AB9-447F-93D8-BFCEBBB37732}" sibTransId="{88DEB0BE-E642-4B94-BC47-0F3B57132D14}"/>
    <dgm:cxn modelId="{5FD48FB8-2F91-43A3-B26C-A0F071768F96}" type="presOf" srcId="{F52CC601-B4EF-43A9-837A-703F8A765772}" destId="{48B3E0CC-9941-415A-B34E-45E2B76405DA}" srcOrd="1" destOrd="0" presId="urn:microsoft.com/office/officeart/2005/8/layout/process3"/>
    <dgm:cxn modelId="{359FDAC1-A083-4FF1-8F3F-E773561FE5BD}" srcId="{F52CC601-B4EF-43A9-837A-703F8A765772}" destId="{5C439C1C-D78A-4DDD-8EED-DFE2F18A2602}" srcOrd="1" destOrd="0" parTransId="{B770C156-CB08-4958-89FF-3F41F43EC03D}" sibTransId="{AF30F4C0-D8E4-4742-915B-9077B139AA2F}"/>
    <dgm:cxn modelId="{502AEFC8-F5D5-4D51-B570-50D190B88676}" srcId="{B60D195D-8E37-48C6-813C-6A6907F5D468}" destId="{F52CC601-B4EF-43A9-837A-703F8A765772}" srcOrd="2" destOrd="0" parTransId="{1836C86B-06C6-4645-A0A0-F1585B9D1C49}" sibTransId="{87C47888-E10C-4489-87A1-7210ED02308E}"/>
    <dgm:cxn modelId="{C562D6D1-4739-475B-9EDF-D1DE58B802AE}" type="presOf" srcId="{5C439C1C-D78A-4DDD-8EED-DFE2F18A2602}" destId="{A237B973-2E35-4B30-A998-BBFD25071CDD}" srcOrd="0" destOrd="1" presId="urn:microsoft.com/office/officeart/2005/8/layout/process3"/>
    <dgm:cxn modelId="{6D6541D6-8040-44B4-B5C1-8BA06E1253FE}" srcId="{B60D195D-8E37-48C6-813C-6A6907F5D468}" destId="{F07D6B08-7FD8-4860-8B8F-4012C0909A52}" srcOrd="0" destOrd="0" parTransId="{A41474EF-C46A-404E-A9AE-15CE77041373}" sibTransId="{059FFD64-4BD6-4EC6-A703-BE2EC5E057D6}"/>
    <dgm:cxn modelId="{7EDBE5DA-6F2E-448E-9B9E-F9BC7BBD91D1}" type="presOf" srcId="{63AA1986-C7FF-4F12-B850-3BF907953653}" destId="{E8854A87-0BB5-4481-99F8-E91FDCC404DF}" srcOrd="0" destOrd="0" presId="urn:microsoft.com/office/officeart/2005/8/layout/process3"/>
    <dgm:cxn modelId="{32E23EDD-D082-4522-9B0E-9AB82E6D550E}" type="presOf" srcId="{88DEB0BE-E642-4B94-BC47-0F3B57132D14}" destId="{0ADB39E1-2C08-4F86-941C-29E1AB634F68}" srcOrd="1" destOrd="0" presId="urn:microsoft.com/office/officeart/2005/8/layout/process3"/>
    <dgm:cxn modelId="{9819E5DD-12D9-4ADA-B664-A79501FBA261}" type="presOf" srcId="{16AA22A2-30A2-443F-8CCC-AAEC5630353A}" destId="{A237B973-2E35-4B30-A998-BBFD25071CDD}" srcOrd="0" destOrd="0" presId="urn:microsoft.com/office/officeart/2005/8/layout/process3"/>
    <dgm:cxn modelId="{5311D5F2-FDC7-4416-AFE1-AF9DFA6CA704}" type="presOf" srcId="{88DEB0BE-E642-4B94-BC47-0F3B57132D14}" destId="{30AEBDF0-1D61-4C24-95DA-A77078BA1A4D}" srcOrd="0" destOrd="0" presId="urn:microsoft.com/office/officeart/2005/8/layout/process3"/>
    <dgm:cxn modelId="{99A7E2FC-43B1-456F-B73F-8C635089530F}" type="presOf" srcId="{B60D195D-8E37-48C6-813C-6A6907F5D468}" destId="{A909B67A-FEE4-4847-BE44-E374E1C8F779}" srcOrd="0" destOrd="0" presId="urn:microsoft.com/office/officeart/2005/8/layout/process3"/>
    <dgm:cxn modelId="{544512C2-AD9D-4DB3-AE1F-209E0F2AF738}" type="presParOf" srcId="{A909B67A-FEE4-4847-BE44-E374E1C8F779}" destId="{1D926223-9C73-4EA6-AB77-58BE606AF03E}" srcOrd="0" destOrd="0" presId="urn:microsoft.com/office/officeart/2005/8/layout/process3"/>
    <dgm:cxn modelId="{0905087E-64C6-47EC-B59E-423728273AB0}" type="presParOf" srcId="{1D926223-9C73-4EA6-AB77-58BE606AF03E}" destId="{BDA91920-0CE8-424B-BBD1-D2F98A8E4D13}" srcOrd="0" destOrd="0" presId="urn:microsoft.com/office/officeart/2005/8/layout/process3"/>
    <dgm:cxn modelId="{0D2AD4B8-E625-4D17-9275-C0AEC75CE431}" type="presParOf" srcId="{1D926223-9C73-4EA6-AB77-58BE606AF03E}" destId="{8E591362-6CF1-4E32-A1BE-0BE8E65D1CE6}" srcOrd="1" destOrd="0" presId="urn:microsoft.com/office/officeart/2005/8/layout/process3"/>
    <dgm:cxn modelId="{86DC0E12-4629-498F-8B38-547834F46ED3}" type="presParOf" srcId="{1D926223-9C73-4EA6-AB77-58BE606AF03E}" destId="{EDBBBF81-B223-4231-9542-1FE94B54D85B}" srcOrd="2" destOrd="0" presId="urn:microsoft.com/office/officeart/2005/8/layout/process3"/>
    <dgm:cxn modelId="{973C8236-8680-4CF1-8CA6-5B4089B0FC70}" type="presParOf" srcId="{A909B67A-FEE4-4847-BE44-E374E1C8F779}" destId="{A021C261-DB0C-424D-8D17-3FCEEE41EE0E}" srcOrd="1" destOrd="0" presId="urn:microsoft.com/office/officeart/2005/8/layout/process3"/>
    <dgm:cxn modelId="{48589714-0617-4103-B9E5-95DC1FC95A13}" type="presParOf" srcId="{A021C261-DB0C-424D-8D17-3FCEEE41EE0E}" destId="{477A580A-6971-40E1-A5B3-DF1FE3A4D5CE}" srcOrd="0" destOrd="0" presId="urn:microsoft.com/office/officeart/2005/8/layout/process3"/>
    <dgm:cxn modelId="{16CB833D-70DF-442C-90EA-0D4392F5154A}" type="presParOf" srcId="{A909B67A-FEE4-4847-BE44-E374E1C8F779}" destId="{12F474CC-78F9-4A7C-80DB-245E2A46D3B2}" srcOrd="2" destOrd="0" presId="urn:microsoft.com/office/officeart/2005/8/layout/process3"/>
    <dgm:cxn modelId="{632F9638-60EF-4DB8-88E9-018C040DA590}" type="presParOf" srcId="{12F474CC-78F9-4A7C-80DB-245E2A46D3B2}" destId="{7D05455C-2520-4071-B566-FE91444D4737}" srcOrd="0" destOrd="0" presId="urn:microsoft.com/office/officeart/2005/8/layout/process3"/>
    <dgm:cxn modelId="{96335EF8-BAAC-4A06-92E3-3343606031F8}" type="presParOf" srcId="{12F474CC-78F9-4A7C-80DB-245E2A46D3B2}" destId="{8FA1A5F6-3569-4BF8-A993-B40A56FD9F2A}" srcOrd="1" destOrd="0" presId="urn:microsoft.com/office/officeart/2005/8/layout/process3"/>
    <dgm:cxn modelId="{7EFBE54C-10A8-4446-B8D2-A8556F78684C}" type="presParOf" srcId="{12F474CC-78F9-4A7C-80DB-245E2A46D3B2}" destId="{E8854A87-0BB5-4481-99F8-E91FDCC404DF}" srcOrd="2" destOrd="0" presId="urn:microsoft.com/office/officeart/2005/8/layout/process3"/>
    <dgm:cxn modelId="{61B4A902-FD6E-41D5-9657-401ECB432193}" type="presParOf" srcId="{A909B67A-FEE4-4847-BE44-E374E1C8F779}" destId="{30AEBDF0-1D61-4C24-95DA-A77078BA1A4D}" srcOrd="3" destOrd="0" presId="urn:microsoft.com/office/officeart/2005/8/layout/process3"/>
    <dgm:cxn modelId="{D4C5BA7F-B24D-4DE2-B367-1349D267DF9D}" type="presParOf" srcId="{30AEBDF0-1D61-4C24-95DA-A77078BA1A4D}" destId="{0ADB39E1-2C08-4F86-941C-29E1AB634F68}" srcOrd="0" destOrd="0" presId="urn:microsoft.com/office/officeart/2005/8/layout/process3"/>
    <dgm:cxn modelId="{EFD2350F-14B2-4299-B1A7-D9498429762D}" type="presParOf" srcId="{A909B67A-FEE4-4847-BE44-E374E1C8F779}" destId="{8167D2B4-4080-4DD6-81F0-681D5B67F98B}" srcOrd="4" destOrd="0" presId="urn:microsoft.com/office/officeart/2005/8/layout/process3"/>
    <dgm:cxn modelId="{7BC5BC2C-2F5D-4E27-96D0-BFBAAAE6994E}" type="presParOf" srcId="{8167D2B4-4080-4DD6-81F0-681D5B67F98B}" destId="{70C76C28-D21E-475E-8F3F-1FE056DE741A}" srcOrd="0" destOrd="0" presId="urn:microsoft.com/office/officeart/2005/8/layout/process3"/>
    <dgm:cxn modelId="{D5721E86-E040-43C8-8FD3-AA6BA76EA4AD}" type="presParOf" srcId="{8167D2B4-4080-4DD6-81F0-681D5B67F98B}" destId="{48B3E0CC-9941-415A-B34E-45E2B76405DA}" srcOrd="1" destOrd="0" presId="urn:microsoft.com/office/officeart/2005/8/layout/process3"/>
    <dgm:cxn modelId="{1ECCA065-1B34-4425-A986-596ED86E35FE}" type="presParOf" srcId="{8167D2B4-4080-4DD6-81F0-681D5B67F98B}" destId="{A237B973-2E35-4B30-A998-BBFD25071CDD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60D195D-8E37-48C6-813C-6A6907F5D468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F07D6B08-7FD8-4860-8B8F-4012C0909A52}">
      <dgm:prSet/>
      <dgm:spPr/>
      <dgm:t>
        <a:bodyPr/>
        <a:lstStyle/>
        <a:p>
          <a:r>
            <a:rPr lang="en-GB"/>
            <a:t>Identify email within Outlook</a:t>
          </a:r>
        </a:p>
      </dgm:t>
    </dgm:pt>
    <dgm:pt modelId="{A41474EF-C46A-404E-A9AE-15CE77041373}" type="parTrans" cxnId="{6D6541D6-8040-44B4-B5C1-8BA06E1253FE}">
      <dgm:prSet/>
      <dgm:spPr/>
      <dgm:t>
        <a:bodyPr/>
        <a:lstStyle/>
        <a:p>
          <a:endParaRPr lang="en-GB"/>
        </a:p>
      </dgm:t>
    </dgm:pt>
    <dgm:pt modelId="{059FFD64-4BD6-4EC6-A703-BE2EC5E057D6}" type="sibTrans" cxnId="{6D6541D6-8040-44B4-B5C1-8BA06E1253FE}">
      <dgm:prSet/>
      <dgm:spPr/>
      <dgm:t>
        <a:bodyPr/>
        <a:lstStyle/>
        <a:p>
          <a:endParaRPr lang="en-GB"/>
        </a:p>
      </dgm:t>
    </dgm:pt>
    <dgm:pt modelId="{D863C617-021F-4533-90DF-4212ECB6CB52}">
      <dgm:prSet/>
      <dgm:spPr/>
      <dgm:t>
        <a:bodyPr/>
        <a:lstStyle/>
        <a:p>
          <a:r>
            <a:rPr lang="en-GB" dirty="0"/>
            <a:t>Provides a single space for staff to move any requests to for process handling</a:t>
          </a:r>
        </a:p>
      </dgm:t>
    </dgm:pt>
    <dgm:pt modelId="{293927C9-8024-492B-AA1D-11F2F428BB54}" type="parTrans" cxnId="{03EC126E-9B42-484E-8C7C-F75DEC074424}">
      <dgm:prSet/>
      <dgm:spPr/>
      <dgm:t>
        <a:bodyPr/>
        <a:lstStyle/>
        <a:p>
          <a:endParaRPr lang="en-GB"/>
        </a:p>
      </dgm:t>
    </dgm:pt>
    <dgm:pt modelId="{98A6987F-038F-484F-ABC8-F631BA793589}" type="sibTrans" cxnId="{03EC126E-9B42-484E-8C7C-F75DEC074424}">
      <dgm:prSet/>
      <dgm:spPr/>
      <dgm:t>
        <a:bodyPr/>
        <a:lstStyle/>
        <a:p>
          <a:endParaRPr lang="en-GB"/>
        </a:p>
      </dgm:t>
    </dgm:pt>
    <dgm:pt modelId="{32B166F8-16EC-4C9A-B3A6-92BB3C49B858}">
      <dgm:prSet/>
      <dgm:spPr/>
      <dgm:t>
        <a:bodyPr/>
        <a:lstStyle/>
        <a:p>
          <a:r>
            <a:rPr lang="en-GB" dirty="0"/>
            <a:t>Identify key information</a:t>
          </a:r>
        </a:p>
      </dgm:t>
    </dgm:pt>
    <dgm:pt modelId="{F165CBF2-1AB9-447F-93D8-BFCEBBB37732}" type="parTrans" cxnId="{D7C6ECA7-1C42-49C7-8EBB-CF5B71E5B203}">
      <dgm:prSet/>
      <dgm:spPr/>
      <dgm:t>
        <a:bodyPr/>
        <a:lstStyle/>
        <a:p>
          <a:endParaRPr lang="en-GB"/>
        </a:p>
      </dgm:t>
    </dgm:pt>
    <dgm:pt modelId="{88DEB0BE-E642-4B94-BC47-0F3B57132D14}" type="sibTrans" cxnId="{D7C6ECA7-1C42-49C7-8EBB-CF5B71E5B203}">
      <dgm:prSet/>
      <dgm:spPr/>
      <dgm:t>
        <a:bodyPr/>
        <a:lstStyle/>
        <a:p>
          <a:endParaRPr lang="en-GB"/>
        </a:p>
      </dgm:t>
    </dgm:pt>
    <dgm:pt modelId="{63AA1986-C7FF-4F12-B850-3BF907953653}">
      <dgm:prSet/>
      <dgm:spPr/>
      <dgm:t>
        <a:bodyPr/>
        <a:lstStyle/>
        <a:p>
          <a:r>
            <a:rPr lang="en-GB" dirty="0"/>
            <a:t>Identifies the date received</a:t>
          </a:r>
        </a:p>
      </dgm:t>
    </dgm:pt>
    <dgm:pt modelId="{2F82C66F-BBE9-49AF-8249-D0C17A665204}" type="parTrans" cxnId="{27B36B88-5CD1-4DB9-868E-BB4946DF27F5}">
      <dgm:prSet/>
      <dgm:spPr/>
      <dgm:t>
        <a:bodyPr/>
        <a:lstStyle/>
        <a:p>
          <a:endParaRPr lang="en-GB"/>
        </a:p>
      </dgm:t>
    </dgm:pt>
    <dgm:pt modelId="{BD087E5F-00B3-4C21-82CB-FB53D98E1D9D}" type="sibTrans" cxnId="{27B36B88-5CD1-4DB9-868E-BB4946DF27F5}">
      <dgm:prSet/>
      <dgm:spPr/>
      <dgm:t>
        <a:bodyPr/>
        <a:lstStyle/>
        <a:p>
          <a:endParaRPr lang="en-GB"/>
        </a:p>
      </dgm:t>
    </dgm:pt>
    <dgm:pt modelId="{F52CC601-B4EF-43A9-837A-703F8A765772}">
      <dgm:prSet/>
      <dgm:spPr/>
      <dgm:t>
        <a:bodyPr/>
        <a:lstStyle/>
        <a:p>
          <a:r>
            <a:rPr lang="en-GB" dirty="0"/>
            <a:t>Moves request to Objective</a:t>
          </a:r>
        </a:p>
      </dgm:t>
    </dgm:pt>
    <dgm:pt modelId="{1836C86B-06C6-4645-A0A0-F1585B9D1C49}" type="parTrans" cxnId="{502AEFC8-F5D5-4D51-B570-50D190B88676}">
      <dgm:prSet/>
      <dgm:spPr/>
      <dgm:t>
        <a:bodyPr/>
        <a:lstStyle/>
        <a:p>
          <a:endParaRPr lang="en-GB"/>
        </a:p>
      </dgm:t>
    </dgm:pt>
    <dgm:pt modelId="{87C47888-E10C-4489-87A1-7210ED02308E}" type="sibTrans" cxnId="{502AEFC8-F5D5-4D51-B570-50D190B88676}">
      <dgm:prSet/>
      <dgm:spPr/>
      <dgm:t>
        <a:bodyPr/>
        <a:lstStyle/>
        <a:p>
          <a:endParaRPr lang="en-GB"/>
        </a:p>
      </dgm:t>
    </dgm:pt>
    <dgm:pt modelId="{16AA22A2-30A2-443F-8CCC-AAEC5630353A}">
      <dgm:prSet/>
      <dgm:spPr/>
      <dgm:t>
        <a:bodyPr/>
        <a:lstStyle/>
        <a:p>
          <a:r>
            <a:rPr lang="en-GB" dirty="0"/>
            <a:t>Pass relevant information</a:t>
          </a:r>
        </a:p>
      </dgm:t>
    </dgm:pt>
    <dgm:pt modelId="{565D769F-2A32-41F7-893B-4AB877257CD1}" type="parTrans" cxnId="{4138A267-CF39-4D15-A9F1-3AA6E3BF3A54}">
      <dgm:prSet/>
      <dgm:spPr/>
      <dgm:t>
        <a:bodyPr/>
        <a:lstStyle/>
        <a:p>
          <a:endParaRPr lang="en-GB"/>
        </a:p>
      </dgm:t>
    </dgm:pt>
    <dgm:pt modelId="{983A81D7-A260-4017-BCC7-47A15C036026}" type="sibTrans" cxnId="{4138A267-CF39-4D15-A9F1-3AA6E3BF3A54}">
      <dgm:prSet/>
      <dgm:spPr/>
      <dgm:t>
        <a:bodyPr/>
        <a:lstStyle/>
        <a:p>
          <a:endParaRPr lang="en-GB"/>
        </a:p>
      </dgm:t>
    </dgm:pt>
    <dgm:pt modelId="{5C439C1C-D78A-4DDD-8EED-DFE2F18A2602}">
      <dgm:prSet/>
      <dgm:spPr/>
      <dgm:t>
        <a:bodyPr/>
        <a:lstStyle/>
        <a:p>
          <a:r>
            <a:rPr lang="en-GB" dirty="0"/>
            <a:t>Starts file creation process, passing to staff to populate the required information</a:t>
          </a:r>
        </a:p>
      </dgm:t>
    </dgm:pt>
    <dgm:pt modelId="{B770C156-CB08-4958-89FF-3F41F43EC03D}" type="parTrans" cxnId="{359FDAC1-A083-4FF1-8F3F-E773561FE5BD}">
      <dgm:prSet/>
      <dgm:spPr/>
      <dgm:t>
        <a:bodyPr/>
        <a:lstStyle/>
        <a:p>
          <a:endParaRPr lang="en-GB"/>
        </a:p>
      </dgm:t>
    </dgm:pt>
    <dgm:pt modelId="{AF30F4C0-D8E4-4742-915B-9077B139AA2F}" type="sibTrans" cxnId="{359FDAC1-A083-4FF1-8F3F-E773561FE5BD}">
      <dgm:prSet/>
      <dgm:spPr/>
      <dgm:t>
        <a:bodyPr/>
        <a:lstStyle/>
        <a:p>
          <a:endParaRPr lang="en-GB"/>
        </a:p>
      </dgm:t>
    </dgm:pt>
    <dgm:pt modelId="{635C7469-0BDD-4D11-BB52-2C48BA0D4798}">
      <dgm:prSet/>
      <dgm:spPr/>
      <dgm:t>
        <a:bodyPr/>
        <a:lstStyle/>
        <a:p>
          <a:r>
            <a:rPr lang="en-GB"/>
            <a:t>Calculates the Target Response Date</a:t>
          </a:r>
          <a:endParaRPr lang="en-GB" dirty="0"/>
        </a:p>
      </dgm:t>
    </dgm:pt>
    <dgm:pt modelId="{267CEA61-A20A-4B71-A61C-A74692325C0F}" type="parTrans" cxnId="{91E161D1-5DEC-43B1-B50C-16D1E16CE653}">
      <dgm:prSet/>
      <dgm:spPr/>
      <dgm:t>
        <a:bodyPr/>
        <a:lstStyle/>
        <a:p>
          <a:endParaRPr lang="en-GB"/>
        </a:p>
      </dgm:t>
    </dgm:pt>
    <dgm:pt modelId="{209BE067-F630-418A-B5AD-52C4958631DC}" type="sibTrans" cxnId="{91E161D1-5DEC-43B1-B50C-16D1E16CE653}">
      <dgm:prSet/>
      <dgm:spPr/>
      <dgm:t>
        <a:bodyPr/>
        <a:lstStyle/>
        <a:p>
          <a:endParaRPr lang="en-GB"/>
        </a:p>
      </dgm:t>
    </dgm:pt>
    <dgm:pt modelId="{D31822A8-702E-402D-B836-3EE1A274DD83}">
      <dgm:prSet/>
      <dgm:spPr/>
      <dgm:t>
        <a:bodyPr/>
        <a:lstStyle/>
        <a:p>
          <a:r>
            <a:rPr lang="en-GB" dirty="0"/>
            <a:t>Identifies requestors email address</a:t>
          </a:r>
        </a:p>
      </dgm:t>
    </dgm:pt>
    <dgm:pt modelId="{1298A153-5B0D-42F8-B693-F488BB49A6AA}" type="parTrans" cxnId="{66936F53-CF40-4481-9F7C-085635627572}">
      <dgm:prSet/>
      <dgm:spPr/>
      <dgm:t>
        <a:bodyPr/>
        <a:lstStyle/>
        <a:p>
          <a:endParaRPr lang="en-GB"/>
        </a:p>
      </dgm:t>
    </dgm:pt>
    <dgm:pt modelId="{C4E1BC4F-ED34-420D-8064-E957C7FDA2BB}" type="sibTrans" cxnId="{66936F53-CF40-4481-9F7C-085635627572}">
      <dgm:prSet/>
      <dgm:spPr/>
      <dgm:t>
        <a:bodyPr/>
        <a:lstStyle/>
        <a:p>
          <a:endParaRPr lang="en-GB"/>
        </a:p>
      </dgm:t>
    </dgm:pt>
    <dgm:pt modelId="{5079F902-DBC6-4684-93F4-60FF3E23945B}">
      <dgm:prSet/>
      <dgm:spPr/>
      <dgm:t>
        <a:bodyPr/>
        <a:lstStyle/>
        <a:p>
          <a:r>
            <a:rPr lang="en-GB" dirty="0"/>
            <a:t>Issue auto acknowledgement email, where appropriate</a:t>
          </a:r>
        </a:p>
      </dgm:t>
    </dgm:pt>
    <dgm:pt modelId="{2478A904-BE5A-41AF-ACFB-35236E5FBC76}" type="parTrans" cxnId="{AE9352DB-6BDB-4FF1-8961-2CE54E3763C5}">
      <dgm:prSet/>
      <dgm:spPr/>
      <dgm:t>
        <a:bodyPr/>
        <a:lstStyle/>
        <a:p>
          <a:endParaRPr lang="en-GB"/>
        </a:p>
      </dgm:t>
    </dgm:pt>
    <dgm:pt modelId="{2867F5E1-A6A2-45CA-B087-E513698253B2}" type="sibTrans" cxnId="{AE9352DB-6BDB-4FF1-8961-2CE54E3763C5}">
      <dgm:prSet/>
      <dgm:spPr/>
      <dgm:t>
        <a:bodyPr/>
        <a:lstStyle/>
        <a:p>
          <a:endParaRPr lang="en-GB"/>
        </a:p>
      </dgm:t>
    </dgm:pt>
    <dgm:pt modelId="{A909B67A-FEE4-4847-BE44-E374E1C8F779}" type="pres">
      <dgm:prSet presAssocID="{B60D195D-8E37-48C6-813C-6A6907F5D468}" presName="linearFlow" presStyleCnt="0">
        <dgm:presLayoutVars>
          <dgm:dir/>
          <dgm:animLvl val="lvl"/>
          <dgm:resizeHandles val="exact"/>
        </dgm:presLayoutVars>
      </dgm:prSet>
      <dgm:spPr/>
    </dgm:pt>
    <dgm:pt modelId="{1D926223-9C73-4EA6-AB77-58BE606AF03E}" type="pres">
      <dgm:prSet presAssocID="{F07D6B08-7FD8-4860-8B8F-4012C0909A52}" presName="composite" presStyleCnt="0"/>
      <dgm:spPr/>
    </dgm:pt>
    <dgm:pt modelId="{BDA91920-0CE8-424B-BBD1-D2F98A8E4D13}" type="pres">
      <dgm:prSet presAssocID="{F07D6B08-7FD8-4860-8B8F-4012C0909A52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8E591362-6CF1-4E32-A1BE-0BE8E65D1CE6}" type="pres">
      <dgm:prSet presAssocID="{F07D6B08-7FD8-4860-8B8F-4012C0909A52}" presName="parSh" presStyleLbl="node1" presStyleIdx="0" presStyleCnt="3"/>
      <dgm:spPr/>
    </dgm:pt>
    <dgm:pt modelId="{EDBBBF81-B223-4231-9542-1FE94B54D85B}" type="pres">
      <dgm:prSet presAssocID="{F07D6B08-7FD8-4860-8B8F-4012C0909A52}" presName="desTx" presStyleLbl="fgAcc1" presStyleIdx="0" presStyleCnt="3">
        <dgm:presLayoutVars>
          <dgm:bulletEnabled val="1"/>
        </dgm:presLayoutVars>
      </dgm:prSet>
      <dgm:spPr/>
    </dgm:pt>
    <dgm:pt modelId="{A021C261-DB0C-424D-8D17-3FCEEE41EE0E}" type="pres">
      <dgm:prSet presAssocID="{059FFD64-4BD6-4EC6-A703-BE2EC5E057D6}" presName="sibTrans" presStyleLbl="sibTrans2D1" presStyleIdx="0" presStyleCnt="2"/>
      <dgm:spPr/>
    </dgm:pt>
    <dgm:pt modelId="{477A580A-6971-40E1-A5B3-DF1FE3A4D5CE}" type="pres">
      <dgm:prSet presAssocID="{059FFD64-4BD6-4EC6-A703-BE2EC5E057D6}" presName="connTx" presStyleLbl="sibTrans2D1" presStyleIdx="0" presStyleCnt="2"/>
      <dgm:spPr/>
    </dgm:pt>
    <dgm:pt modelId="{12F474CC-78F9-4A7C-80DB-245E2A46D3B2}" type="pres">
      <dgm:prSet presAssocID="{32B166F8-16EC-4C9A-B3A6-92BB3C49B858}" presName="composite" presStyleCnt="0"/>
      <dgm:spPr/>
    </dgm:pt>
    <dgm:pt modelId="{7D05455C-2520-4071-B566-FE91444D4737}" type="pres">
      <dgm:prSet presAssocID="{32B166F8-16EC-4C9A-B3A6-92BB3C49B858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8FA1A5F6-3569-4BF8-A993-B40A56FD9F2A}" type="pres">
      <dgm:prSet presAssocID="{32B166F8-16EC-4C9A-B3A6-92BB3C49B858}" presName="parSh" presStyleLbl="node1" presStyleIdx="1" presStyleCnt="3"/>
      <dgm:spPr/>
    </dgm:pt>
    <dgm:pt modelId="{E8854A87-0BB5-4481-99F8-E91FDCC404DF}" type="pres">
      <dgm:prSet presAssocID="{32B166F8-16EC-4C9A-B3A6-92BB3C49B858}" presName="desTx" presStyleLbl="fgAcc1" presStyleIdx="1" presStyleCnt="3">
        <dgm:presLayoutVars>
          <dgm:bulletEnabled val="1"/>
        </dgm:presLayoutVars>
      </dgm:prSet>
      <dgm:spPr/>
    </dgm:pt>
    <dgm:pt modelId="{30AEBDF0-1D61-4C24-95DA-A77078BA1A4D}" type="pres">
      <dgm:prSet presAssocID="{88DEB0BE-E642-4B94-BC47-0F3B57132D14}" presName="sibTrans" presStyleLbl="sibTrans2D1" presStyleIdx="1" presStyleCnt="2"/>
      <dgm:spPr/>
    </dgm:pt>
    <dgm:pt modelId="{0ADB39E1-2C08-4F86-941C-29E1AB634F68}" type="pres">
      <dgm:prSet presAssocID="{88DEB0BE-E642-4B94-BC47-0F3B57132D14}" presName="connTx" presStyleLbl="sibTrans2D1" presStyleIdx="1" presStyleCnt="2"/>
      <dgm:spPr/>
    </dgm:pt>
    <dgm:pt modelId="{8167D2B4-4080-4DD6-81F0-681D5B67F98B}" type="pres">
      <dgm:prSet presAssocID="{F52CC601-B4EF-43A9-837A-703F8A765772}" presName="composite" presStyleCnt="0"/>
      <dgm:spPr/>
    </dgm:pt>
    <dgm:pt modelId="{70C76C28-D21E-475E-8F3F-1FE056DE741A}" type="pres">
      <dgm:prSet presAssocID="{F52CC601-B4EF-43A9-837A-703F8A765772}" presName="par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48B3E0CC-9941-415A-B34E-45E2B76405DA}" type="pres">
      <dgm:prSet presAssocID="{F52CC601-B4EF-43A9-837A-703F8A765772}" presName="parSh" presStyleLbl="node1" presStyleIdx="2" presStyleCnt="3"/>
      <dgm:spPr/>
    </dgm:pt>
    <dgm:pt modelId="{A237B973-2E35-4B30-A998-BBFD25071CDD}" type="pres">
      <dgm:prSet presAssocID="{F52CC601-B4EF-43A9-837A-703F8A765772}" presName="desTx" presStyleLbl="fgAcc1" presStyleIdx="2" presStyleCnt="3">
        <dgm:presLayoutVars>
          <dgm:bulletEnabled val="1"/>
        </dgm:presLayoutVars>
      </dgm:prSet>
      <dgm:spPr/>
    </dgm:pt>
  </dgm:ptLst>
  <dgm:cxnLst>
    <dgm:cxn modelId="{8BDC1B09-1223-4101-8202-6DC5F1B388F7}" type="presOf" srcId="{32B166F8-16EC-4C9A-B3A6-92BB3C49B858}" destId="{8FA1A5F6-3569-4BF8-A993-B40A56FD9F2A}" srcOrd="1" destOrd="0" presId="urn:microsoft.com/office/officeart/2005/8/layout/process3"/>
    <dgm:cxn modelId="{9DB9CF09-0D87-474F-B4C1-CE5158E8BD04}" type="presOf" srcId="{D863C617-021F-4533-90DF-4212ECB6CB52}" destId="{EDBBBF81-B223-4231-9542-1FE94B54D85B}" srcOrd="0" destOrd="0" presId="urn:microsoft.com/office/officeart/2005/8/layout/process3"/>
    <dgm:cxn modelId="{21D28A1B-0F80-42E9-8F0E-D32CBBD3E59E}" type="presOf" srcId="{059FFD64-4BD6-4EC6-A703-BE2EC5E057D6}" destId="{A021C261-DB0C-424D-8D17-3FCEEE41EE0E}" srcOrd="0" destOrd="0" presId="urn:microsoft.com/office/officeart/2005/8/layout/process3"/>
    <dgm:cxn modelId="{8894613E-EC33-4D9F-90E5-52159768E445}" type="presOf" srcId="{32B166F8-16EC-4C9A-B3A6-92BB3C49B858}" destId="{7D05455C-2520-4071-B566-FE91444D4737}" srcOrd="0" destOrd="0" presId="urn:microsoft.com/office/officeart/2005/8/layout/process3"/>
    <dgm:cxn modelId="{1B1AC33F-8429-466E-ABB0-5DC7F1B2CABF}" type="presOf" srcId="{F07D6B08-7FD8-4860-8B8F-4012C0909A52}" destId="{8E591362-6CF1-4E32-A1BE-0BE8E65D1CE6}" srcOrd="1" destOrd="0" presId="urn:microsoft.com/office/officeart/2005/8/layout/process3"/>
    <dgm:cxn modelId="{CF8C3E66-DD49-48AC-BC67-EE3A4A805C8F}" type="presOf" srcId="{635C7469-0BDD-4D11-BB52-2C48BA0D4798}" destId="{E8854A87-0BB5-4481-99F8-E91FDCC404DF}" srcOrd="0" destOrd="1" presId="urn:microsoft.com/office/officeart/2005/8/layout/process3"/>
    <dgm:cxn modelId="{4138A267-CF39-4D15-A9F1-3AA6E3BF3A54}" srcId="{F52CC601-B4EF-43A9-837A-703F8A765772}" destId="{16AA22A2-30A2-443F-8CCC-AAEC5630353A}" srcOrd="0" destOrd="0" parTransId="{565D769F-2A32-41F7-893B-4AB877257CD1}" sibTransId="{983A81D7-A260-4017-BCC7-47A15C036026}"/>
    <dgm:cxn modelId="{03EC126E-9B42-484E-8C7C-F75DEC074424}" srcId="{F07D6B08-7FD8-4860-8B8F-4012C0909A52}" destId="{D863C617-021F-4533-90DF-4212ECB6CB52}" srcOrd="0" destOrd="0" parTransId="{293927C9-8024-492B-AA1D-11F2F428BB54}" sibTransId="{98A6987F-038F-484F-ABC8-F631BA793589}"/>
    <dgm:cxn modelId="{66936F53-CF40-4481-9F7C-085635627572}" srcId="{32B166F8-16EC-4C9A-B3A6-92BB3C49B858}" destId="{D31822A8-702E-402D-B836-3EE1A274DD83}" srcOrd="2" destOrd="0" parTransId="{1298A153-5B0D-42F8-B693-F488BB49A6AA}" sibTransId="{C4E1BC4F-ED34-420D-8064-E957C7FDA2BB}"/>
    <dgm:cxn modelId="{F6DC8974-FE7D-4A9E-B9D6-8F6AB824C9F2}" type="presOf" srcId="{059FFD64-4BD6-4EC6-A703-BE2EC5E057D6}" destId="{477A580A-6971-40E1-A5B3-DF1FE3A4D5CE}" srcOrd="1" destOrd="0" presId="urn:microsoft.com/office/officeart/2005/8/layout/process3"/>
    <dgm:cxn modelId="{98C38959-73CA-40A5-921D-2320B363D62A}" type="presOf" srcId="{F52CC601-B4EF-43A9-837A-703F8A765772}" destId="{70C76C28-D21E-475E-8F3F-1FE056DE741A}" srcOrd="0" destOrd="0" presId="urn:microsoft.com/office/officeart/2005/8/layout/process3"/>
    <dgm:cxn modelId="{2CD94083-3A3F-4776-813F-D26ADABB0802}" type="presOf" srcId="{D31822A8-702E-402D-B836-3EE1A274DD83}" destId="{E8854A87-0BB5-4481-99F8-E91FDCC404DF}" srcOrd="0" destOrd="2" presId="urn:microsoft.com/office/officeart/2005/8/layout/process3"/>
    <dgm:cxn modelId="{27B36B88-5CD1-4DB9-868E-BB4946DF27F5}" srcId="{32B166F8-16EC-4C9A-B3A6-92BB3C49B858}" destId="{63AA1986-C7FF-4F12-B850-3BF907953653}" srcOrd="0" destOrd="0" parTransId="{2F82C66F-BBE9-49AF-8249-D0C17A665204}" sibTransId="{BD087E5F-00B3-4C21-82CB-FB53D98E1D9D}"/>
    <dgm:cxn modelId="{F7A69796-3777-4B41-85FE-74885E6C4A93}" type="presOf" srcId="{F07D6B08-7FD8-4860-8B8F-4012C0909A52}" destId="{BDA91920-0CE8-424B-BBD1-D2F98A8E4D13}" srcOrd="0" destOrd="0" presId="urn:microsoft.com/office/officeart/2005/8/layout/process3"/>
    <dgm:cxn modelId="{D7C6ECA7-1C42-49C7-8EBB-CF5B71E5B203}" srcId="{B60D195D-8E37-48C6-813C-6A6907F5D468}" destId="{32B166F8-16EC-4C9A-B3A6-92BB3C49B858}" srcOrd="1" destOrd="0" parTransId="{F165CBF2-1AB9-447F-93D8-BFCEBBB37732}" sibTransId="{88DEB0BE-E642-4B94-BC47-0F3B57132D14}"/>
    <dgm:cxn modelId="{22B956B4-E509-428B-BE52-410C4F82D519}" type="presOf" srcId="{5079F902-DBC6-4684-93F4-60FF3E23945B}" destId="{A237B973-2E35-4B30-A998-BBFD25071CDD}" srcOrd="0" destOrd="2" presId="urn:microsoft.com/office/officeart/2005/8/layout/process3"/>
    <dgm:cxn modelId="{5FD48FB8-2F91-43A3-B26C-A0F071768F96}" type="presOf" srcId="{F52CC601-B4EF-43A9-837A-703F8A765772}" destId="{48B3E0CC-9941-415A-B34E-45E2B76405DA}" srcOrd="1" destOrd="0" presId="urn:microsoft.com/office/officeart/2005/8/layout/process3"/>
    <dgm:cxn modelId="{359FDAC1-A083-4FF1-8F3F-E773561FE5BD}" srcId="{F52CC601-B4EF-43A9-837A-703F8A765772}" destId="{5C439C1C-D78A-4DDD-8EED-DFE2F18A2602}" srcOrd="1" destOrd="0" parTransId="{B770C156-CB08-4958-89FF-3F41F43EC03D}" sibTransId="{AF30F4C0-D8E4-4742-915B-9077B139AA2F}"/>
    <dgm:cxn modelId="{502AEFC8-F5D5-4D51-B570-50D190B88676}" srcId="{B60D195D-8E37-48C6-813C-6A6907F5D468}" destId="{F52CC601-B4EF-43A9-837A-703F8A765772}" srcOrd="2" destOrd="0" parTransId="{1836C86B-06C6-4645-A0A0-F1585B9D1C49}" sibTransId="{87C47888-E10C-4489-87A1-7210ED02308E}"/>
    <dgm:cxn modelId="{91E161D1-5DEC-43B1-B50C-16D1E16CE653}" srcId="{32B166F8-16EC-4C9A-B3A6-92BB3C49B858}" destId="{635C7469-0BDD-4D11-BB52-2C48BA0D4798}" srcOrd="1" destOrd="0" parTransId="{267CEA61-A20A-4B71-A61C-A74692325C0F}" sibTransId="{209BE067-F630-418A-B5AD-52C4958631DC}"/>
    <dgm:cxn modelId="{C562D6D1-4739-475B-9EDF-D1DE58B802AE}" type="presOf" srcId="{5C439C1C-D78A-4DDD-8EED-DFE2F18A2602}" destId="{A237B973-2E35-4B30-A998-BBFD25071CDD}" srcOrd="0" destOrd="1" presId="urn:microsoft.com/office/officeart/2005/8/layout/process3"/>
    <dgm:cxn modelId="{6D6541D6-8040-44B4-B5C1-8BA06E1253FE}" srcId="{B60D195D-8E37-48C6-813C-6A6907F5D468}" destId="{F07D6B08-7FD8-4860-8B8F-4012C0909A52}" srcOrd="0" destOrd="0" parTransId="{A41474EF-C46A-404E-A9AE-15CE77041373}" sibTransId="{059FFD64-4BD6-4EC6-A703-BE2EC5E057D6}"/>
    <dgm:cxn modelId="{7EDBE5DA-6F2E-448E-9B9E-F9BC7BBD91D1}" type="presOf" srcId="{63AA1986-C7FF-4F12-B850-3BF907953653}" destId="{E8854A87-0BB5-4481-99F8-E91FDCC404DF}" srcOrd="0" destOrd="0" presId="urn:microsoft.com/office/officeart/2005/8/layout/process3"/>
    <dgm:cxn modelId="{AE9352DB-6BDB-4FF1-8961-2CE54E3763C5}" srcId="{F52CC601-B4EF-43A9-837A-703F8A765772}" destId="{5079F902-DBC6-4684-93F4-60FF3E23945B}" srcOrd="2" destOrd="0" parTransId="{2478A904-BE5A-41AF-ACFB-35236E5FBC76}" sibTransId="{2867F5E1-A6A2-45CA-B087-E513698253B2}"/>
    <dgm:cxn modelId="{32E23EDD-D082-4522-9B0E-9AB82E6D550E}" type="presOf" srcId="{88DEB0BE-E642-4B94-BC47-0F3B57132D14}" destId="{0ADB39E1-2C08-4F86-941C-29E1AB634F68}" srcOrd="1" destOrd="0" presId="urn:microsoft.com/office/officeart/2005/8/layout/process3"/>
    <dgm:cxn modelId="{9819E5DD-12D9-4ADA-B664-A79501FBA261}" type="presOf" srcId="{16AA22A2-30A2-443F-8CCC-AAEC5630353A}" destId="{A237B973-2E35-4B30-A998-BBFD25071CDD}" srcOrd="0" destOrd="0" presId="urn:microsoft.com/office/officeart/2005/8/layout/process3"/>
    <dgm:cxn modelId="{5311D5F2-FDC7-4416-AFE1-AF9DFA6CA704}" type="presOf" srcId="{88DEB0BE-E642-4B94-BC47-0F3B57132D14}" destId="{30AEBDF0-1D61-4C24-95DA-A77078BA1A4D}" srcOrd="0" destOrd="0" presId="urn:microsoft.com/office/officeart/2005/8/layout/process3"/>
    <dgm:cxn modelId="{99A7E2FC-43B1-456F-B73F-8C635089530F}" type="presOf" srcId="{B60D195D-8E37-48C6-813C-6A6907F5D468}" destId="{A909B67A-FEE4-4847-BE44-E374E1C8F779}" srcOrd="0" destOrd="0" presId="urn:microsoft.com/office/officeart/2005/8/layout/process3"/>
    <dgm:cxn modelId="{544512C2-AD9D-4DB3-AE1F-209E0F2AF738}" type="presParOf" srcId="{A909B67A-FEE4-4847-BE44-E374E1C8F779}" destId="{1D926223-9C73-4EA6-AB77-58BE606AF03E}" srcOrd="0" destOrd="0" presId="urn:microsoft.com/office/officeart/2005/8/layout/process3"/>
    <dgm:cxn modelId="{0905087E-64C6-47EC-B59E-423728273AB0}" type="presParOf" srcId="{1D926223-9C73-4EA6-AB77-58BE606AF03E}" destId="{BDA91920-0CE8-424B-BBD1-D2F98A8E4D13}" srcOrd="0" destOrd="0" presId="urn:microsoft.com/office/officeart/2005/8/layout/process3"/>
    <dgm:cxn modelId="{0D2AD4B8-E625-4D17-9275-C0AEC75CE431}" type="presParOf" srcId="{1D926223-9C73-4EA6-AB77-58BE606AF03E}" destId="{8E591362-6CF1-4E32-A1BE-0BE8E65D1CE6}" srcOrd="1" destOrd="0" presId="urn:microsoft.com/office/officeart/2005/8/layout/process3"/>
    <dgm:cxn modelId="{86DC0E12-4629-498F-8B38-547834F46ED3}" type="presParOf" srcId="{1D926223-9C73-4EA6-AB77-58BE606AF03E}" destId="{EDBBBF81-B223-4231-9542-1FE94B54D85B}" srcOrd="2" destOrd="0" presId="urn:microsoft.com/office/officeart/2005/8/layout/process3"/>
    <dgm:cxn modelId="{973C8236-8680-4CF1-8CA6-5B4089B0FC70}" type="presParOf" srcId="{A909B67A-FEE4-4847-BE44-E374E1C8F779}" destId="{A021C261-DB0C-424D-8D17-3FCEEE41EE0E}" srcOrd="1" destOrd="0" presId="urn:microsoft.com/office/officeart/2005/8/layout/process3"/>
    <dgm:cxn modelId="{48589714-0617-4103-B9E5-95DC1FC95A13}" type="presParOf" srcId="{A021C261-DB0C-424D-8D17-3FCEEE41EE0E}" destId="{477A580A-6971-40E1-A5B3-DF1FE3A4D5CE}" srcOrd="0" destOrd="0" presId="urn:microsoft.com/office/officeart/2005/8/layout/process3"/>
    <dgm:cxn modelId="{16CB833D-70DF-442C-90EA-0D4392F5154A}" type="presParOf" srcId="{A909B67A-FEE4-4847-BE44-E374E1C8F779}" destId="{12F474CC-78F9-4A7C-80DB-245E2A46D3B2}" srcOrd="2" destOrd="0" presId="urn:microsoft.com/office/officeart/2005/8/layout/process3"/>
    <dgm:cxn modelId="{632F9638-60EF-4DB8-88E9-018C040DA590}" type="presParOf" srcId="{12F474CC-78F9-4A7C-80DB-245E2A46D3B2}" destId="{7D05455C-2520-4071-B566-FE91444D4737}" srcOrd="0" destOrd="0" presId="urn:microsoft.com/office/officeart/2005/8/layout/process3"/>
    <dgm:cxn modelId="{96335EF8-BAAC-4A06-92E3-3343606031F8}" type="presParOf" srcId="{12F474CC-78F9-4A7C-80DB-245E2A46D3B2}" destId="{8FA1A5F6-3569-4BF8-A993-B40A56FD9F2A}" srcOrd="1" destOrd="0" presId="urn:microsoft.com/office/officeart/2005/8/layout/process3"/>
    <dgm:cxn modelId="{7EFBE54C-10A8-4446-B8D2-A8556F78684C}" type="presParOf" srcId="{12F474CC-78F9-4A7C-80DB-245E2A46D3B2}" destId="{E8854A87-0BB5-4481-99F8-E91FDCC404DF}" srcOrd="2" destOrd="0" presId="urn:microsoft.com/office/officeart/2005/8/layout/process3"/>
    <dgm:cxn modelId="{61B4A902-FD6E-41D5-9657-401ECB432193}" type="presParOf" srcId="{A909B67A-FEE4-4847-BE44-E374E1C8F779}" destId="{30AEBDF0-1D61-4C24-95DA-A77078BA1A4D}" srcOrd="3" destOrd="0" presId="urn:microsoft.com/office/officeart/2005/8/layout/process3"/>
    <dgm:cxn modelId="{D4C5BA7F-B24D-4DE2-B367-1349D267DF9D}" type="presParOf" srcId="{30AEBDF0-1D61-4C24-95DA-A77078BA1A4D}" destId="{0ADB39E1-2C08-4F86-941C-29E1AB634F68}" srcOrd="0" destOrd="0" presId="urn:microsoft.com/office/officeart/2005/8/layout/process3"/>
    <dgm:cxn modelId="{EFD2350F-14B2-4299-B1A7-D9498429762D}" type="presParOf" srcId="{A909B67A-FEE4-4847-BE44-E374E1C8F779}" destId="{8167D2B4-4080-4DD6-81F0-681D5B67F98B}" srcOrd="4" destOrd="0" presId="urn:microsoft.com/office/officeart/2005/8/layout/process3"/>
    <dgm:cxn modelId="{7BC5BC2C-2F5D-4E27-96D0-BFBAAAE6994E}" type="presParOf" srcId="{8167D2B4-4080-4DD6-81F0-681D5B67F98B}" destId="{70C76C28-D21E-475E-8F3F-1FE056DE741A}" srcOrd="0" destOrd="0" presId="urn:microsoft.com/office/officeart/2005/8/layout/process3"/>
    <dgm:cxn modelId="{D5721E86-E040-43C8-8FD3-AA6BA76EA4AD}" type="presParOf" srcId="{8167D2B4-4080-4DD6-81F0-681D5B67F98B}" destId="{48B3E0CC-9941-415A-B34E-45E2B76405DA}" srcOrd="1" destOrd="0" presId="urn:microsoft.com/office/officeart/2005/8/layout/process3"/>
    <dgm:cxn modelId="{1ECCA065-1B34-4425-A986-596ED86E35FE}" type="presParOf" srcId="{8167D2B4-4080-4DD6-81F0-681D5B67F98B}" destId="{A237B973-2E35-4B30-A998-BBFD25071CDD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60D195D-8E37-48C6-813C-6A6907F5D468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F07D6B08-7FD8-4860-8B8F-4012C0909A52}">
      <dgm:prSet/>
      <dgm:spPr/>
      <dgm:t>
        <a:bodyPr/>
        <a:lstStyle/>
        <a:p>
          <a:r>
            <a:rPr lang="en-GB" dirty="0"/>
            <a:t>Refresh a Power BI report</a:t>
          </a:r>
        </a:p>
      </dgm:t>
    </dgm:pt>
    <dgm:pt modelId="{A41474EF-C46A-404E-A9AE-15CE77041373}" type="parTrans" cxnId="{6D6541D6-8040-44B4-B5C1-8BA06E1253FE}">
      <dgm:prSet/>
      <dgm:spPr/>
      <dgm:t>
        <a:bodyPr/>
        <a:lstStyle/>
        <a:p>
          <a:endParaRPr lang="en-GB"/>
        </a:p>
      </dgm:t>
    </dgm:pt>
    <dgm:pt modelId="{059FFD64-4BD6-4EC6-A703-BE2EC5E057D6}" type="sibTrans" cxnId="{6D6541D6-8040-44B4-B5C1-8BA06E1253FE}">
      <dgm:prSet/>
      <dgm:spPr/>
      <dgm:t>
        <a:bodyPr/>
        <a:lstStyle/>
        <a:p>
          <a:endParaRPr lang="en-GB"/>
        </a:p>
      </dgm:t>
    </dgm:pt>
    <dgm:pt modelId="{D863C617-021F-4533-90DF-4212ECB6CB52}">
      <dgm:prSet/>
      <dgm:spPr/>
      <dgm:t>
        <a:bodyPr/>
        <a:lstStyle/>
        <a:p>
          <a:r>
            <a:rPr lang="en-GB" dirty="0"/>
            <a:t>Refreshes semantic model and data visualisations</a:t>
          </a:r>
        </a:p>
      </dgm:t>
    </dgm:pt>
    <dgm:pt modelId="{293927C9-8024-492B-AA1D-11F2F428BB54}" type="parTrans" cxnId="{03EC126E-9B42-484E-8C7C-F75DEC074424}">
      <dgm:prSet/>
      <dgm:spPr/>
      <dgm:t>
        <a:bodyPr/>
        <a:lstStyle/>
        <a:p>
          <a:endParaRPr lang="en-GB"/>
        </a:p>
      </dgm:t>
    </dgm:pt>
    <dgm:pt modelId="{98A6987F-038F-484F-ABC8-F631BA793589}" type="sibTrans" cxnId="{03EC126E-9B42-484E-8C7C-F75DEC074424}">
      <dgm:prSet/>
      <dgm:spPr/>
      <dgm:t>
        <a:bodyPr/>
        <a:lstStyle/>
        <a:p>
          <a:endParaRPr lang="en-GB"/>
        </a:p>
      </dgm:t>
    </dgm:pt>
    <dgm:pt modelId="{32B166F8-16EC-4C9A-B3A6-92BB3C49B858}">
      <dgm:prSet/>
      <dgm:spPr/>
      <dgm:t>
        <a:bodyPr/>
        <a:lstStyle/>
        <a:p>
          <a:r>
            <a:rPr lang="en-GB" dirty="0"/>
            <a:t>Export the report</a:t>
          </a:r>
        </a:p>
      </dgm:t>
    </dgm:pt>
    <dgm:pt modelId="{F165CBF2-1AB9-447F-93D8-BFCEBBB37732}" type="parTrans" cxnId="{D7C6ECA7-1C42-49C7-8EBB-CF5B71E5B203}">
      <dgm:prSet/>
      <dgm:spPr/>
      <dgm:t>
        <a:bodyPr/>
        <a:lstStyle/>
        <a:p>
          <a:endParaRPr lang="en-GB"/>
        </a:p>
      </dgm:t>
    </dgm:pt>
    <dgm:pt modelId="{88DEB0BE-E642-4B94-BC47-0F3B57132D14}" type="sibTrans" cxnId="{D7C6ECA7-1C42-49C7-8EBB-CF5B71E5B203}">
      <dgm:prSet/>
      <dgm:spPr/>
      <dgm:t>
        <a:bodyPr/>
        <a:lstStyle/>
        <a:p>
          <a:endParaRPr lang="en-GB"/>
        </a:p>
      </dgm:t>
    </dgm:pt>
    <dgm:pt modelId="{63AA1986-C7FF-4F12-B850-3BF907953653}">
      <dgm:prSet/>
      <dgm:spPr/>
      <dgm:t>
        <a:bodyPr/>
        <a:lstStyle/>
        <a:p>
          <a:r>
            <a:rPr lang="en-GB" dirty="0"/>
            <a:t>Exports the report to a PDF document</a:t>
          </a:r>
        </a:p>
      </dgm:t>
    </dgm:pt>
    <dgm:pt modelId="{2F82C66F-BBE9-49AF-8249-D0C17A665204}" type="parTrans" cxnId="{27B36B88-5CD1-4DB9-868E-BB4946DF27F5}">
      <dgm:prSet/>
      <dgm:spPr/>
      <dgm:t>
        <a:bodyPr/>
        <a:lstStyle/>
        <a:p>
          <a:endParaRPr lang="en-GB"/>
        </a:p>
      </dgm:t>
    </dgm:pt>
    <dgm:pt modelId="{BD087E5F-00B3-4C21-82CB-FB53D98E1D9D}" type="sibTrans" cxnId="{27B36B88-5CD1-4DB9-868E-BB4946DF27F5}">
      <dgm:prSet/>
      <dgm:spPr/>
      <dgm:t>
        <a:bodyPr/>
        <a:lstStyle/>
        <a:p>
          <a:endParaRPr lang="en-GB"/>
        </a:p>
      </dgm:t>
    </dgm:pt>
    <dgm:pt modelId="{F52CC601-B4EF-43A9-837A-703F8A765772}">
      <dgm:prSet/>
      <dgm:spPr/>
      <dgm:t>
        <a:bodyPr/>
        <a:lstStyle/>
        <a:p>
          <a:r>
            <a:rPr lang="en-GB" dirty="0"/>
            <a:t>Send the report to relevant people</a:t>
          </a:r>
        </a:p>
      </dgm:t>
    </dgm:pt>
    <dgm:pt modelId="{1836C86B-06C6-4645-A0A0-F1585B9D1C49}" type="parTrans" cxnId="{502AEFC8-F5D5-4D51-B570-50D190B88676}">
      <dgm:prSet/>
      <dgm:spPr/>
      <dgm:t>
        <a:bodyPr/>
        <a:lstStyle/>
        <a:p>
          <a:endParaRPr lang="en-GB"/>
        </a:p>
      </dgm:t>
    </dgm:pt>
    <dgm:pt modelId="{87C47888-E10C-4489-87A1-7210ED02308E}" type="sibTrans" cxnId="{502AEFC8-F5D5-4D51-B570-50D190B88676}">
      <dgm:prSet/>
      <dgm:spPr/>
      <dgm:t>
        <a:bodyPr/>
        <a:lstStyle/>
        <a:p>
          <a:endParaRPr lang="en-GB"/>
        </a:p>
      </dgm:t>
    </dgm:pt>
    <dgm:pt modelId="{DB0FDCE0-2367-4DF9-BC8A-000A6EBF50C3}">
      <dgm:prSet/>
      <dgm:spPr/>
      <dgm:t>
        <a:bodyPr/>
        <a:lstStyle/>
        <a:p>
          <a:r>
            <a:rPr lang="en-GB"/>
            <a:t>Issues report to individuals internally or externally</a:t>
          </a:r>
          <a:endParaRPr lang="en-GB" dirty="0"/>
        </a:p>
      </dgm:t>
    </dgm:pt>
    <dgm:pt modelId="{008321B7-35A0-4185-ADFF-666AE1582ED5}" type="parTrans" cxnId="{7B5E56F0-0A48-451A-9818-CFD5ABC890A4}">
      <dgm:prSet/>
      <dgm:spPr/>
      <dgm:t>
        <a:bodyPr/>
        <a:lstStyle/>
        <a:p>
          <a:endParaRPr lang="en-GB"/>
        </a:p>
      </dgm:t>
    </dgm:pt>
    <dgm:pt modelId="{E4D1CD39-5182-46A1-AF84-6DEB68385292}" type="sibTrans" cxnId="{7B5E56F0-0A48-451A-9818-CFD5ABC890A4}">
      <dgm:prSet/>
      <dgm:spPr/>
      <dgm:t>
        <a:bodyPr/>
        <a:lstStyle/>
        <a:p>
          <a:endParaRPr lang="en-GB"/>
        </a:p>
      </dgm:t>
    </dgm:pt>
    <dgm:pt modelId="{A909B67A-FEE4-4847-BE44-E374E1C8F779}" type="pres">
      <dgm:prSet presAssocID="{B60D195D-8E37-48C6-813C-6A6907F5D468}" presName="linearFlow" presStyleCnt="0">
        <dgm:presLayoutVars>
          <dgm:dir/>
          <dgm:animLvl val="lvl"/>
          <dgm:resizeHandles val="exact"/>
        </dgm:presLayoutVars>
      </dgm:prSet>
      <dgm:spPr/>
    </dgm:pt>
    <dgm:pt modelId="{1D926223-9C73-4EA6-AB77-58BE606AF03E}" type="pres">
      <dgm:prSet presAssocID="{F07D6B08-7FD8-4860-8B8F-4012C0909A52}" presName="composite" presStyleCnt="0"/>
      <dgm:spPr/>
    </dgm:pt>
    <dgm:pt modelId="{BDA91920-0CE8-424B-BBD1-D2F98A8E4D13}" type="pres">
      <dgm:prSet presAssocID="{F07D6B08-7FD8-4860-8B8F-4012C0909A52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8E591362-6CF1-4E32-A1BE-0BE8E65D1CE6}" type="pres">
      <dgm:prSet presAssocID="{F07D6B08-7FD8-4860-8B8F-4012C0909A52}" presName="parSh" presStyleLbl="node1" presStyleIdx="0" presStyleCnt="3"/>
      <dgm:spPr/>
    </dgm:pt>
    <dgm:pt modelId="{EDBBBF81-B223-4231-9542-1FE94B54D85B}" type="pres">
      <dgm:prSet presAssocID="{F07D6B08-7FD8-4860-8B8F-4012C0909A52}" presName="desTx" presStyleLbl="fgAcc1" presStyleIdx="0" presStyleCnt="3">
        <dgm:presLayoutVars>
          <dgm:bulletEnabled val="1"/>
        </dgm:presLayoutVars>
      </dgm:prSet>
      <dgm:spPr/>
    </dgm:pt>
    <dgm:pt modelId="{A021C261-DB0C-424D-8D17-3FCEEE41EE0E}" type="pres">
      <dgm:prSet presAssocID="{059FFD64-4BD6-4EC6-A703-BE2EC5E057D6}" presName="sibTrans" presStyleLbl="sibTrans2D1" presStyleIdx="0" presStyleCnt="2"/>
      <dgm:spPr/>
    </dgm:pt>
    <dgm:pt modelId="{477A580A-6971-40E1-A5B3-DF1FE3A4D5CE}" type="pres">
      <dgm:prSet presAssocID="{059FFD64-4BD6-4EC6-A703-BE2EC5E057D6}" presName="connTx" presStyleLbl="sibTrans2D1" presStyleIdx="0" presStyleCnt="2"/>
      <dgm:spPr/>
    </dgm:pt>
    <dgm:pt modelId="{12F474CC-78F9-4A7C-80DB-245E2A46D3B2}" type="pres">
      <dgm:prSet presAssocID="{32B166F8-16EC-4C9A-B3A6-92BB3C49B858}" presName="composite" presStyleCnt="0"/>
      <dgm:spPr/>
    </dgm:pt>
    <dgm:pt modelId="{7D05455C-2520-4071-B566-FE91444D4737}" type="pres">
      <dgm:prSet presAssocID="{32B166F8-16EC-4C9A-B3A6-92BB3C49B858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8FA1A5F6-3569-4BF8-A993-B40A56FD9F2A}" type="pres">
      <dgm:prSet presAssocID="{32B166F8-16EC-4C9A-B3A6-92BB3C49B858}" presName="parSh" presStyleLbl="node1" presStyleIdx="1" presStyleCnt="3"/>
      <dgm:spPr/>
    </dgm:pt>
    <dgm:pt modelId="{E8854A87-0BB5-4481-99F8-E91FDCC404DF}" type="pres">
      <dgm:prSet presAssocID="{32B166F8-16EC-4C9A-B3A6-92BB3C49B858}" presName="desTx" presStyleLbl="fgAcc1" presStyleIdx="1" presStyleCnt="3">
        <dgm:presLayoutVars>
          <dgm:bulletEnabled val="1"/>
        </dgm:presLayoutVars>
      </dgm:prSet>
      <dgm:spPr/>
    </dgm:pt>
    <dgm:pt modelId="{30AEBDF0-1D61-4C24-95DA-A77078BA1A4D}" type="pres">
      <dgm:prSet presAssocID="{88DEB0BE-E642-4B94-BC47-0F3B57132D14}" presName="sibTrans" presStyleLbl="sibTrans2D1" presStyleIdx="1" presStyleCnt="2"/>
      <dgm:spPr/>
    </dgm:pt>
    <dgm:pt modelId="{0ADB39E1-2C08-4F86-941C-29E1AB634F68}" type="pres">
      <dgm:prSet presAssocID="{88DEB0BE-E642-4B94-BC47-0F3B57132D14}" presName="connTx" presStyleLbl="sibTrans2D1" presStyleIdx="1" presStyleCnt="2"/>
      <dgm:spPr/>
    </dgm:pt>
    <dgm:pt modelId="{8167D2B4-4080-4DD6-81F0-681D5B67F98B}" type="pres">
      <dgm:prSet presAssocID="{F52CC601-B4EF-43A9-837A-703F8A765772}" presName="composite" presStyleCnt="0"/>
      <dgm:spPr/>
    </dgm:pt>
    <dgm:pt modelId="{70C76C28-D21E-475E-8F3F-1FE056DE741A}" type="pres">
      <dgm:prSet presAssocID="{F52CC601-B4EF-43A9-837A-703F8A765772}" presName="par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48B3E0CC-9941-415A-B34E-45E2B76405DA}" type="pres">
      <dgm:prSet presAssocID="{F52CC601-B4EF-43A9-837A-703F8A765772}" presName="parSh" presStyleLbl="node1" presStyleIdx="2" presStyleCnt="3"/>
      <dgm:spPr/>
    </dgm:pt>
    <dgm:pt modelId="{A237B973-2E35-4B30-A998-BBFD25071CDD}" type="pres">
      <dgm:prSet presAssocID="{F52CC601-B4EF-43A9-837A-703F8A765772}" presName="desTx" presStyleLbl="fgAcc1" presStyleIdx="2" presStyleCnt="3">
        <dgm:presLayoutVars>
          <dgm:bulletEnabled val="1"/>
        </dgm:presLayoutVars>
      </dgm:prSet>
      <dgm:spPr/>
    </dgm:pt>
  </dgm:ptLst>
  <dgm:cxnLst>
    <dgm:cxn modelId="{BA623C19-2B22-447B-8E68-C06953EC854F}" type="presOf" srcId="{059FFD64-4BD6-4EC6-A703-BE2EC5E057D6}" destId="{477A580A-6971-40E1-A5B3-DF1FE3A4D5CE}" srcOrd="1" destOrd="0" presId="urn:microsoft.com/office/officeart/2005/8/layout/process3"/>
    <dgm:cxn modelId="{A5333A1C-298E-40A9-AA83-EB27E2A5959D}" type="presOf" srcId="{F07D6B08-7FD8-4860-8B8F-4012C0909A52}" destId="{8E591362-6CF1-4E32-A1BE-0BE8E65D1CE6}" srcOrd="1" destOrd="0" presId="urn:microsoft.com/office/officeart/2005/8/layout/process3"/>
    <dgm:cxn modelId="{70919422-D5CD-4073-B809-BDB0F2355E13}" type="presOf" srcId="{32B166F8-16EC-4C9A-B3A6-92BB3C49B858}" destId="{8FA1A5F6-3569-4BF8-A993-B40A56FD9F2A}" srcOrd="1" destOrd="0" presId="urn:microsoft.com/office/officeart/2005/8/layout/process3"/>
    <dgm:cxn modelId="{4945FD26-B537-4B57-BB96-00D5FCE0BD02}" type="presOf" srcId="{F52CC601-B4EF-43A9-837A-703F8A765772}" destId="{48B3E0CC-9941-415A-B34E-45E2B76405DA}" srcOrd="1" destOrd="0" presId="urn:microsoft.com/office/officeart/2005/8/layout/process3"/>
    <dgm:cxn modelId="{D6E0D244-830A-40EA-BFAA-4A7448D28CA5}" type="presOf" srcId="{F52CC601-B4EF-43A9-837A-703F8A765772}" destId="{70C76C28-D21E-475E-8F3F-1FE056DE741A}" srcOrd="0" destOrd="0" presId="urn:microsoft.com/office/officeart/2005/8/layout/process3"/>
    <dgm:cxn modelId="{03EC126E-9B42-484E-8C7C-F75DEC074424}" srcId="{F07D6B08-7FD8-4860-8B8F-4012C0909A52}" destId="{D863C617-021F-4533-90DF-4212ECB6CB52}" srcOrd="0" destOrd="0" parTransId="{293927C9-8024-492B-AA1D-11F2F428BB54}" sibTransId="{98A6987F-038F-484F-ABC8-F631BA793589}"/>
    <dgm:cxn modelId="{163D7B72-7C0D-4080-8ED5-932AD4FC5D02}" type="presOf" srcId="{059FFD64-4BD6-4EC6-A703-BE2EC5E057D6}" destId="{A021C261-DB0C-424D-8D17-3FCEEE41EE0E}" srcOrd="0" destOrd="0" presId="urn:microsoft.com/office/officeart/2005/8/layout/process3"/>
    <dgm:cxn modelId="{EF1B6D55-3805-460E-B8B5-C1DDEC86EC65}" type="presOf" srcId="{88DEB0BE-E642-4B94-BC47-0F3B57132D14}" destId="{30AEBDF0-1D61-4C24-95DA-A77078BA1A4D}" srcOrd="0" destOrd="0" presId="urn:microsoft.com/office/officeart/2005/8/layout/process3"/>
    <dgm:cxn modelId="{8C596457-3181-4656-AC9B-E099110BC30E}" type="presOf" srcId="{63AA1986-C7FF-4F12-B850-3BF907953653}" destId="{E8854A87-0BB5-4481-99F8-E91FDCC404DF}" srcOrd="0" destOrd="0" presId="urn:microsoft.com/office/officeart/2005/8/layout/process3"/>
    <dgm:cxn modelId="{27B36B88-5CD1-4DB9-868E-BB4946DF27F5}" srcId="{32B166F8-16EC-4C9A-B3A6-92BB3C49B858}" destId="{63AA1986-C7FF-4F12-B850-3BF907953653}" srcOrd="0" destOrd="0" parTransId="{2F82C66F-BBE9-49AF-8249-D0C17A665204}" sibTransId="{BD087E5F-00B3-4C21-82CB-FB53D98E1D9D}"/>
    <dgm:cxn modelId="{6AC1BD95-ECC8-40E7-B362-D8BA71DFF24B}" type="presOf" srcId="{F07D6B08-7FD8-4860-8B8F-4012C0909A52}" destId="{BDA91920-0CE8-424B-BBD1-D2F98A8E4D13}" srcOrd="0" destOrd="0" presId="urn:microsoft.com/office/officeart/2005/8/layout/process3"/>
    <dgm:cxn modelId="{D7C6ECA7-1C42-49C7-8EBB-CF5B71E5B203}" srcId="{B60D195D-8E37-48C6-813C-6A6907F5D468}" destId="{32B166F8-16EC-4C9A-B3A6-92BB3C49B858}" srcOrd="1" destOrd="0" parTransId="{F165CBF2-1AB9-447F-93D8-BFCEBBB37732}" sibTransId="{88DEB0BE-E642-4B94-BC47-0F3B57132D14}"/>
    <dgm:cxn modelId="{464373B2-725F-4F76-AF7E-EEA47DF7F09A}" type="presOf" srcId="{D863C617-021F-4533-90DF-4212ECB6CB52}" destId="{EDBBBF81-B223-4231-9542-1FE94B54D85B}" srcOrd="0" destOrd="0" presId="urn:microsoft.com/office/officeart/2005/8/layout/process3"/>
    <dgm:cxn modelId="{D28C03C0-A3B7-44A0-BDF8-E2F66115036A}" type="presOf" srcId="{32B166F8-16EC-4C9A-B3A6-92BB3C49B858}" destId="{7D05455C-2520-4071-B566-FE91444D4737}" srcOrd="0" destOrd="0" presId="urn:microsoft.com/office/officeart/2005/8/layout/process3"/>
    <dgm:cxn modelId="{502AEFC8-F5D5-4D51-B570-50D190B88676}" srcId="{B60D195D-8E37-48C6-813C-6A6907F5D468}" destId="{F52CC601-B4EF-43A9-837A-703F8A765772}" srcOrd="2" destOrd="0" parTransId="{1836C86B-06C6-4645-A0A0-F1585B9D1C49}" sibTransId="{87C47888-E10C-4489-87A1-7210ED02308E}"/>
    <dgm:cxn modelId="{6D6541D6-8040-44B4-B5C1-8BA06E1253FE}" srcId="{B60D195D-8E37-48C6-813C-6A6907F5D468}" destId="{F07D6B08-7FD8-4860-8B8F-4012C0909A52}" srcOrd="0" destOrd="0" parTransId="{A41474EF-C46A-404E-A9AE-15CE77041373}" sibTransId="{059FFD64-4BD6-4EC6-A703-BE2EC5E057D6}"/>
    <dgm:cxn modelId="{67D654DE-7E7E-4588-9A62-A554302E4D29}" type="presOf" srcId="{88DEB0BE-E642-4B94-BC47-0F3B57132D14}" destId="{0ADB39E1-2C08-4F86-941C-29E1AB634F68}" srcOrd="1" destOrd="0" presId="urn:microsoft.com/office/officeart/2005/8/layout/process3"/>
    <dgm:cxn modelId="{19A812EC-F494-4204-9719-CA1BB6AA4699}" type="presOf" srcId="{DB0FDCE0-2367-4DF9-BC8A-000A6EBF50C3}" destId="{A237B973-2E35-4B30-A998-BBFD25071CDD}" srcOrd="0" destOrd="0" presId="urn:microsoft.com/office/officeart/2005/8/layout/process3"/>
    <dgm:cxn modelId="{7B5E56F0-0A48-451A-9818-CFD5ABC890A4}" srcId="{F52CC601-B4EF-43A9-837A-703F8A765772}" destId="{DB0FDCE0-2367-4DF9-BC8A-000A6EBF50C3}" srcOrd="0" destOrd="0" parTransId="{008321B7-35A0-4185-ADFF-666AE1582ED5}" sibTransId="{E4D1CD39-5182-46A1-AF84-6DEB68385292}"/>
    <dgm:cxn modelId="{99A7E2FC-43B1-456F-B73F-8C635089530F}" type="presOf" srcId="{B60D195D-8E37-48C6-813C-6A6907F5D468}" destId="{A909B67A-FEE4-4847-BE44-E374E1C8F779}" srcOrd="0" destOrd="0" presId="urn:microsoft.com/office/officeart/2005/8/layout/process3"/>
    <dgm:cxn modelId="{9BC2C2B9-B42D-4031-88EA-E722CCA39BA6}" type="presParOf" srcId="{A909B67A-FEE4-4847-BE44-E374E1C8F779}" destId="{1D926223-9C73-4EA6-AB77-58BE606AF03E}" srcOrd="0" destOrd="0" presId="urn:microsoft.com/office/officeart/2005/8/layout/process3"/>
    <dgm:cxn modelId="{33865A17-826B-4849-8D0A-AE3A7179099F}" type="presParOf" srcId="{1D926223-9C73-4EA6-AB77-58BE606AF03E}" destId="{BDA91920-0CE8-424B-BBD1-D2F98A8E4D13}" srcOrd="0" destOrd="0" presId="urn:microsoft.com/office/officeart/2005/8/layout/process3"/>
    <dgm:cxn modelId="{71576A67-7235-462C-90A8-C9AD973CC2D7}" type="presParOf" srcId="{1D926223-9C73-4EA6-AB77-58BE606AF03E}" destId="{8E591362-6CF1-4E32-A1BE-0BE8E65D1CE6}" srcOrd="1" destOrd="0" presId="urn:microsoft.com/office/officeart/2005/8/layout/process3"/>
    <dgm:cxn modelId="{E5A00ADC-4BE4-441D-9263-BC95B8323ED0}" type="presParOf" srcId="{1D926223-9C73-4EA6-AB77-58BE606AF03E}" destId="{EDBBBF81-B223-4231-9542-1FE94B54D85B}" srcOrd="2" destOrd="0" presId="urn:microsoft.com/office/officeart/2005/8/layout/process3"/>
    <dgm:cxn modelId="{28181083-B7DE-444D-8E00-1A799F930D13}" type="presParOf" srcId="{A909B67A-FEE4-4847-BE44-E374E1C8F779}" destId="{A021C261-DB0C-424D-8D17-3FCEEE41EE0E}" srcOrd="1" destOrd="0" presId="urn:microsoft.com/office/officeart/2005/8/layout/process3"/>
    <dgm:cxn modelId="{C0B58893-B5F5-45F7-88BD-CCE73FC6D216}" type="presParOf" srcId="{A021C261-DB0C-424D-8D17-3FCEEE41EE0E}" destId="{477A580A-6971-40E1-A5B3-DF1FE3A4D5CE}" srcOrd="0" destOrd="0" presId="urn:microsoft.com/office/officeart/2005/8/layout/process3"/>
    <dgm:cxn modelId="{91E4C09C-8BFB-4FF5-9233-EECCCC336940}" type="presParOf" srcId="{A909B67A-FEE4-4847-BE44-E374E1C8F779}" destId="{12F474CC-78F9-4A7C-80DB-245E2A46D3B2}" srcOrd="2" destOrd="0" presId="urn:microsoft.com/office/officeart/2005/8/layout/process3"/>
    <dgm:cxn modelId="{754F4D48-E89D-4FE0-AAE5-5A7FE38DB020}" type="presParOf" srcId="{12F474CC-78F9-4A7C-80DB-245E2A46D3B2}" destId="{7D05455C-2520-4071-B566-FE91444D4737}" srcOrd="0" destOrd="0" presId="urn:microsoft.com/office/officeart/2005/8/layout/process3"/>
    <dgm:cxn modelId="{C704C92D-F832-42C4-A6D9-B922EEA18CA4}" type="presParOf" srcId="{12F474CC-78F9-4A7C-80DB-245E2A46D3B2}" destId="{8FA1A5F6-3569-4BF8-A993-B40A56FD9F2A}" srcOrd="1" destOrd="0" presId="urn:microsoft.com/office/officeart/2005/8/layout/process3"/>
    <dgm:cxn modelId="{9639BB76-3B8D-431F-82E5-CD5D861FE260}" type="presParOf" srcId="{12F474CC-78F9-4A7C-80DB-245E2A46D3B2}" destId="{E8854A87-0BB5-4481-99F8-E91FDCC404DF}" srcOrd="2" destOrd="0" presId="urn:microsoft.com/office/officeart/2005/8/layout/process3"/>
    <dgm:cxn modelId="{3072E2F5-E07E-4D62-8456-70C9416EAEB1}" type="presParOf" srcId="{A909B67A-FEE4-4847-BE44-E374E1C8F779}" destId="{30AEBDF0-1D61-4C24-95DA-A77078BA1A4D}" srcOrd="3" destOrd="0" presId="urn:microsoft.com/office/officeart/2005/8/layout/process3"/>
    <dgm:cxn modelId="{987732FA-4966-4729-B218-0916D1D961D4}" type="presParOf" srcId="{30AEBDF0-1D61-4C24-95DA-A77078BA1A4D}" destId="{0ADB39E1-2C08-4F86-941C-29E1AB634F68}" srcOrd="0" destOrd="0" presId="urn:microsoft.com/office/officeart/2005/8/layout/process3"/>
    <dgm:cxn modelId="{3B39061A-3C44-4748-B64B-7918CFC77773}" type="presParOf" srcId="{A909B67A-FEE4-4847-BE44-E374E1C8F779}" destId="{8167D2B4-4080-4DD6-81F0-681D5B67F98B}" srcOrd="4" destOrd="0" presId="urn:microsoft.com/office/officeart/2005/8/layout/process3"/>
    <dgm:cxn modelId="{759F800F-5EB0-4679-A6EB-9313DF5F423C}" type="presParOf" srcId="{8167D2B4-4080-4DD6-81F0-681D5B67F98B}" destId="{70C76C28-D21E-475E-8F3F-1FE056DE741A}" srcOrd="0" destOrd="0" presId="urn:microsoft.com/office/officeart/2005/8/layout/process3"/>
    <dgm:cxn modelId="{EED382D3-F9FA-4DB8-8055-7EC1634D1A5D}" type="presParOf" srcId="{8167D2B4-4080-4DD6-81F0-681D5B67F98B}" destId="{48B3E0CC-9941-415A-B34E-45E2B76405DA}" srcOrd="1" destOrd="0" presId="urn:microsoft.com/office/officeart/2005/8/layout/process3"/>
    <dgm:cxn modelId="{6295969F-E4AB-4CD4-92D8-537989B3451D}" type="presParOf" srcId="{8167D2B4-4080-4DD6-81F0-681D5B67F98B}" destId="{A237B973-2E35-4B30-A998-BBFD25071CDD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B724D2-146A-495F-87F2-194CF77F54D5}">
      <dsp:nvSpPr>
        <dsp:cNvPr id="0" name=""/>
        <dsp:cNvSpPr/>
      </dsp:nvSpPr>
      <dsp:spPr>
        <a:xfrm>
          <a:off x="1388" y="113898"/>
          <a:ext cx="1745163" cy="7588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Checks for any new concerns received</a:t>
          </a:r>
        </a:p>
      </dsp:txBody>
      <dsp:txXfrm>
        <a:off x="1388" y="113898"/>
        <a:ext cx="1745163" cy="505889"/>
      </dsp:txXfrm>
    </dsp:sp>
    <dsp:sp modelId="{4F576779-9A32-4A06-986A-320EF0A90112}">
      <dsp:nvSpPr>
        <dsp:cNvPr id="0" name=""/>
        <dsp:cNvSpPr/>
      </dsp:nvSpPr>
      <dsp:spPr>
        <a:xfrm>
          <a:off x="358831" y="619787"/>
          <a:ext cx="1745163" cy="13528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300" kern="1200" dirty="0"/>
            <a:t>Looks for tasks assigned to MABEL, for a creating the Concern </a:t>
          </a:r>
          <a:r>
            <a:rPr lang="en-GB" sz="1300" kern="1200"/>
            <a:t>RA template</a:t>
          </a:r>
          <a:endParaRPr lang="en-GB" sz="1300" kern="1200" dirty="0"/>
        </a:p>
      </dsp:txBody>
      <dsp:txXfrm>
        <a:off x="398454" y="659410"/>
        <a:ext cx="1665917" cy="1273566"/>
      </dsp:txXfrm>
    </dsp:sp>
    <dsp:sp modelId="{BC749870-7DE1-46E9-9A88-35166E4A1BF4}">
      <dsp:nvSpPr>
        <dsp:cNvPr id="0" name=""/>
        <dsp:cNvSpPr/>
      </dsp:nvSpPr>
      <dsp:spPr>
        <a:xfrm>
          <a:off x="2011112" y="149595"/>
          <a:ext cx="560868" cy="4344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000" kern="1200"/>
        </a:p>
      </dsp:txBody>
      <dsp:txXfrm>
        <a:off x="2011112" y="236494"/>
        <a:ext cx="430520" cy="260697"/>
      </dsp:txXfrm>
    </dsp:sp>
    <dsp:sp modelId="{51EB579D-434F-4D37-92BD-41E924B022AA}">
      <dsp:nvSpPr>
        <dsp:cNvPr id="0" name=""/>
        <dsp:cNvSpPr/>
      </dsp:nvSpPr>
      <dsp:spPr>
        <a:xfrm>
          <a:off x="2804794" y="113898"/>
          <a:ext cx="1745163" cy="7588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Find the charity</a:t>
          </a:r>
        </a:p>
      </dsp:txBody>
      <dsp:txXfrm>
        <a:off x="2804794" y="113898"/>
        <a:ext cx="1745163" cy="505889"/>
      </dsp:txXfrm>
    </dsp:sp>
    <dsp:sp modelId="{AFCEE8AE-8C09-438D-87B8-E029F8A385E5}">
      <dsp:nvSpPr>
        <dsp:cNvPr id="0" name=""/>
        <dsp:cNvSpPr/>
      </dsp:nvSpPr>
      <dsp:spPr>
        <a:xfrm>
          <a:off x="3162237" y="619787"/>
          <a:ext cx="1745163" cy="13528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300" kern="1200" dirty="0"/>
            <a:t>Runs a search within OSCR Online for details relating to the charity</a:t>
          </a:r>
        </a:p>
      </dsp:txBody>
      <dsp:txXfrm>
        <a:off x="3201860" y="659410"/>
        <a:ext cx="1665917" cy="1273566"/>
      </dsp:txXfrm>
    </dsp:sp>
    <dsp:sp modelId="{141178FC-EB22-45C6-BD2F-1F2ECD33C9D0}">
      <dsp:nvSpPr>
        <dsp:cNvPr id="0" name=""/>
        <dsp:cNvSpPr/>
      </dsp:nvSpPr>
      <dsp:spPr>
        <a:xfrm>
          <a:off x="4814517" y="149595"/>
          <a:ext cx="560868" cy="4344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000" kern="1200"/>
        </a:p>
      </dsp:txBody>
      <dsp:txXfrm>
        <a:off x="4814517" y="236494"/>
        <a:ext cx="430520" cy="260697"/>
      </dsp:txXfrm>
    </dsp:sp>
    <dsp:sp modelId="{37788466-6821-4938-8877-F4A8132BD09D}">
      <dsp:nvSpPr>
        <dsp:cNvPr id="0" name=""/>
        <dsp:cNvSpPr/>
      </dsp:nvSpPr>
      <dsp:spPr>
        <a:xfrm>
          <a:off x="5608199" y="113898"/>
          <a:ext cx="1745163" cy="7588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Populate the Risk Assessment Template</a:t>
          </a:r>
        </a:p>
      </dsp:txBody>
      <dsp:txXfrm>
        <a:off x="5608199" y="113898"/>
        <a:ext cx="1745163" cy="505889"/>
      </dsp:txXfrm>
    </dsp:sp>
    <dsp:sp modelId="{6354E086-DA1A-4B19-B954-4B8070AE426D}">
      <dsp:nvSpPr>
        <dsp:cNvPr id="0" name=""/>
        <dsp:cNvSpPr/>
      </dsp:nvSpPr>
      <dsp:spPr>
        <a:xfrm>
          <a:off x="5965642" y="619787"/>
          <a:ext cx="1745163" cy="13528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300" kern="1200" dirty="0"/>
            <a:t>Using information from OSCR Online, populate information directly into the template </a:t>
          </a:r>
        </a:p>
      </dsp:txBody>
      <dsp:txXfrm>
        <a:off x="6005265" y="659410"/>
        <a:ext cx="1665917" cy="1273566"/>
      </dsp:txXfrm>
    </dsp:sp>
    <dsp:sp modelId="{C476003E-A58E-4254-A43A-03554F2EC4C6}">
      <dsp:nvSpPr>
        <dsp:cNvPr id="0" name=""/>
        <dsp:cNvSpPr/>
      </dsp:nvSpPr>
      <dsp:spPr>
        <a:xfrm>
          <a:off x="7617923" y="149595"/>
          <a:ext cx="560868" cy="4344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000" kern="1200"/>
        </a:p>
      </dsp:txBody>
      <dsp:txXfrm>
        <a:off x="7617923" y="236494"/>
        <a:ext cx="430520" cy="260697"/>
      </dsp:txXfrm>
    </dsp:sp>
    <dsp:sp modelId="{AD8333CB-4F13-4635-B495-0785BF6C5A8A}">
      <dsp:nvSpPr>
        <dsp:cNvPr id="0" name=""/>
        <dsp:cNvSpPr/>
      </dsp:nvSpPr>
      <dsp:spPr>
        <a:xfrm>
          <a:off x="8411604" y="113898"/>
          <a:ext cx="1745163" cy="7588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Upload the template</a:t>
          </a:r>
        </a:p>
      </dsp:txBody>
      <dsp:txXfrm>
        <a:off x="8411604" y="113898"/>
        <a:ext cx="1745163" cy="505889"/>
      </dsp:txXfrm>
    </dsp:sp>
    <dsp:sp modelId="{8BC9E36F-9E42-4A3B-A3B8-C8D9B23FE04B}">
      <dsp:nvSpPr>
        <dsp:cNvPr id="0" name=""/>
        <dsp:cNvSpPr/>
      </dsp:nvSpPr>
      <dsp:spPr>
        <a:xfrm>
          <a:off x="8769047" y="619787"/>
          <a:ext cx="1745163" cy="13528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300" kern="1200" dirty="0"/>
            <a:t>Upload the template directly in to the Risk Assessment file ready for the Risk Assessor</a:t>
          </a:r>
        </a:p>
      </dsp:txBody>
      <dsp:txXfrm>
        <a:off x="8808670" y="659410"/>
        <a:ext cx="1665917" cy="127356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591362-6CF1-4E32-A1BE-0BE8E65D1CE6}">
      <dsp:nvSpPr>
        <dsp:cNvPr id="0" name=""/>
        <dsp:cNvSpPr/>
      </dsp:nvSpPr>
      <dsp:spPr>
        <a:xfrm>
          <a:off x="5230" y="14885"/>
          <a:ext cx="2378024" cy="8359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Identify email within Outlook</a:t>
          </a:r>
        </a:p>
      </dsp:txBody>
      <dsp:txXfrm>
        <a:off x="5230" y="14885"/>
        <a:ext cx="2378024" cy="557327"/>
      </dsp:txXfrm>
    </dsp:sp>
    <dsp:sp modelId="{EDBBBF81-B223-4231-9542-1FE94B54D85B}">
      <dsp:nvSpPr>
        <dsp:cNvPr id="0" name=""/>
        <dsp:cNvSpPr/>
      </dsp:nvSpPr>
      <dsp:spPr>
        <a:xfrm>
          <a:off x="492295" y="572212"/>
          <a:ext cx="2378024" cy="14994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kern="1200"/>
            <a:t>Checks for webforms or auto emails issued from Objective</a:t>
          </a:r>
        </a:p>
      </dsp:txBody>
      <dsp:txXfrm>
        <a:off x="536211" y="616128"/>
        <a:ext cx="2290192" cy="1411568"/>
      </dsp:txXfrm>
    </dsp:sp>
    <dsp:sp modelId="{A021C261-DB0C-424D-8D17-3FCEEE41EE0E}">
      <dsp:nvSpPr>
        <dsp:cNvPr id="0" name=""/>
        <dsp:cNvSpPr/>
      </dsp:nvSpPr>
      <dsp:spPr>
        <a:xfrm>
          <a:off x="2743754" y="-2480"/>
          <a:ext cx="764259" cy="5920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>
        <a:off x="2743754" y="115932"/>
        <a:ext cx="586641" cy="355235"/>
      </dsp:txXfrm>
    </dsp:sp>
    <dsp:sp modelId="{8FA1A5F6-3569-4BF8-A993-B40A56FD9F2A}">
      <dsp:nvSpPr>
        <dsp:cNvPr id="0" name=""/>
        <dsp:cNvSpPr/>
      </dsp:nvSpPr>
      <dsp:spPr>
        <a:xfrm>
          <a:off x="3825254" y="14885"/>
          <a:ext cx="2378024" cy="8359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Move email to Objective</a:t>
          </a:r>
        </a:p>
      </dsp:txBody>
      <dsp:txXfrm>
        <a:off x="3825254" y="14885"/>
        <a:ext cx="2378024" cy="557327"/>
      </dsp:txXfrm>
    </dsp:sp>
    <dsp:sp modelId="{E8854A87-0BB5-4481-99F8-E91FDCC404DF}">
      <dsp:nvSpPr>
        <dsp:cNvPr id="0" name=""/>
        <dsp:cNvSpPr/>
      </dsp:nvSpPr>
      <dsp:spPr>
        <a:xfrm>
          <a:off x="4312320" y="572212"/>
          <a:ext cx="2378024" cy="14994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kern="1200"/>
            <a:t>Move email to relevant space in Objective</a:t>
          </a:r>
        </a:p>
      </dsp:txBody>
      <dsp:txXfrm>
        <a:off x="4356236" y="616128"/>
        <a:ext cx="2290192" cy="1411568"/>
      </dsp:txXfrm>
    </dsp:sp>
    <dsp:sp modelId="{30AEBDF0-1D61-4C24-95DA-A77078BA1A4D}">
      <dsp:nvSpPr>
        <dsp:cNvPr id="0" name=""/>
        <dsp:cNvSpPr/>
      </dsp:nvSpPr>
      <dsp:spPr>
        <a:xfrm>
          <a:off x="6563779" y="-2480"/>
          <a:ext cx="764259" cy="5920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>
        <a:off x="6563779" y="115932"/>
        <a:ext cx="586641" cy="355235"/>
      </dsp:txXfrm>
    </dsp:sp>
    <dsp:sp modelId="{48B3E0CC-9941-415A-B34E-45E2B76405DA}">
      <dsp:nvSpPr>
        <dsp:cNvPr id="0" name=""/>
        <dsp:cNvSpPr/>
      </dsp:nvSpPr>
      <dsp:spPr>
        <a:xfrm>
          <a:off x="7645279" y="14885"/>
          <a:ext cx="2378024" cy="8359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Trigger relevant workflow process in Objective</a:t>
          </a:r>
        </a:p>
      </dsp:txBody>
      <dsp:txXfrm>
        <a:off x="7645279" y="14885"/>
        <a:ext cx="2378024" cy="557327"/>
      </dsp:txXfrm>
    </dsp:sp>
    <dsp:sp modelId="{A237B973-2E35-4B30-A998-BBFD25071CDD}">
      <dsp:nvSpPr>
        <dsp:cNvPr id="0" name=""/>
        <dsp:cNvSpPr/>
      </dsp:nvSpPr>
      <dsp:spPr>
        <a:xfrm>
          <a:off x="8132345" y="572212"/>
          <a:ext cx="2378024" cy="14994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kern="1200" dirty="0"/>
            <a:t>Files auto emails in correct place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kern="1200"/>
            <a:t>Starts notification process for new notification webforms with charity details included</a:t>
          </a:r>
          <a:endParaRPr lang="en-GB" sz="1400" kern="1200" dirty="0"/>
        </a:p>
      </dsp:txBody>
      <dsp:txXfrm>
        <a:off x="8176261" y="616128"/>
        <a:ext cx="2290192" cy="141156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591362-6CF1-4E32-A1BE-0BE8E65D1CE6}">
      <dsp:nvSpPr>
        <dsp:cNvPr id="0" name=""/>
        <dsp:cNvSpPr/>
      </dsp:nvSpPr>
      <dsp:spPr>
        <a:xfrm>
          <a:off x="5230" y="137367"/>
          <a:ext cx="2378024" cy="5616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Identify email within Outlook</a:t>
          </a:r>
        </a:p>
      </dsp:txBody>
      <dsp:txXfrm>
        <a:off x="5230" y="137367"/>
        <a:ext cx="2378024" cy="374400"/>
      </dsp:txXfrm>
    </dsp:sp>
    <dsp:sp modelId="{EDBBBF81-B223-4231-9542-1FE94B54D85B}">
      <dsp:nvSpPr>
        <dsp:cNvPr id="0" name=""/>
        <dsp:cNvSpPr/>
      </dsp:nvSpPr>
      <dsp:spPr>
        <a:xfrm>
          <a:off x="492295" y="511767"/>
          <a:ext cx="2378024" cy="14373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300" kern="1200" dirty="0"/>
            <a:t>Provides a single space for staff to move any requests to for process handling</a:t>
          </a:r>
        </a:p>
      </dsp:txBody>
      <dsp:txXfrm>
        <a:off x="534394" y="553866"/>
        <a:ext cx="2293826" cy="1353165"/>
      </dsp:txXfrm>
    </dsp:sp>
    <dsp:sp modelId="{A021C261-DB0C-424D-8D17-3FCEEE41EE0E}">
      <dsp:nvSpPr>
        <dsp:cNvPr id="0" name=""/>
        <dsp:cNvSpPr/>
      </dsp:nvSpPr>
      <dsp:spPr>
        <a:xfrm>
          <a:off x="2743754" y="28537"/>
          <a:ext cx="764259" cy="5920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000" kern="1200"/>
        </a:p>
      </dsp:txBody>
      <dsp:txXfrm>
        <a:off x="2743754" y="146949"/>
        <a:ext cx="586641" cy="355235"/>
      </dsp:txXfrm>
    </dsp:sp>
    <dsp:sp modelId="{8FA1A5F6-3569-4BF8-A993-B40A56FD9F2A}">
      <dsp:nvSpPr>
        <dsp:cNvPr id="0" name=""/>
        <dsp:cNvSpPr/>
      </dsp:nvSpPr>
      <dsp:spPr>
        <a:xfrm>
          <a:off x="3825254" y="137367"/>
          <a:ext cx="2378024" cy="5616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Identify key information</a:t>
          </a:r>
        </a:p>
      </dsp:txBody>
      <dsp:txXfrm>
        <a:off x="3825254" y="137367"/>
        <a:ext cx="2378024" cy="374400"/>
      </dsp:txXfrm>
    </dsp:sp>
    <dsp:sp modelId="{E8854A87-0BB5-4481-99F8-E91FDCC404DF}">
      <dsp:nvSpPr>
        <dsp:cNvPr id="0" name=""/>
        <dsp:cNvSpPr/>
      </dsp:nvSpPr>
      <dsp:spPr>
        <a:xfrm>
          <a:off x="4312320" y="511767"/>
          <a:ext cx="2378024" cy="14373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300" kern="1200" dirty="0"/>
            <a:t>Identifies the date received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300" kern="1200"/>
            <a:t>Calculates the Target Response Date</a:t>
          </a:r>
          <a:endParaRPr lang="en-GB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300" kern="1200" dirty="0"/>
            <a:t>Identifies requestors email address</a:t>
          </a:r>
        </a:p>
      </dsp:txBody>
      <dsp:txXfrm>
        <a:off x="4354419" y="553866"/>
        <a:ext cx="2293826" cy="1353165"/>
      </dsp:txXfrm>
    </dsp:sp>
    <dsp:sp modelId="{30AEBDF0-1D61-4C24-95DA-A77078BA1A4D}">
      <dsp:nvSpPr>
        <dsp:cNvPr id="0" name=""/>
        <dsp:cNvSpPr/>
      </dsp:nvSpPr>
      <dsp:spPr>
        <a:xfrm>
          <a:off x="6563779" y="28537"/>
          <a:ext cx="764259" cy="5920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000" kern="1200"/>
        </a:p>
      </dsp:txBody>
      <dsp:txXfrm>
        <a:off x="6563779" y="146949"/>
        <a:ext cx="586641" cy="355235"/>
      </dsp:txXfrm>
    </dsp:sp>
    <dsp:sp modelId="{48B3E0CC-9941-415A-B34E-45E2B76405DA}">
      <dsp:nvSpPr>
        <dsp:cNvPr id="0" name=""/>
        <dsp:cNvSpPr/>
      </dsp:nvSpPr>
      <dsp:spPr>
        <a:xfrm>
          <a:off x="7645279" y="137367"/>
          <a:ext cx="2378024" cy="5616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Moves request to Objective</a:t>
          </a:r>
        </a:p>
      </dsp:txBody>
      <dsp:txXfrm>
        <a:off x="7645279" y="137367"/>
        <a:ext cx="2378024" cy="374400"/>
      </dsp:txXfrm>
    </dsp:sp>
    <dsp:sp modelId="{A237B973-2E35-4B30-A998-BBFD25071CDD}">
      <dsp:nvSpPr>
        <dsp:cNvPr id="0" name=""/>
        <dsp:cNvSpPr/>
      </dsp:nvSpPr>
      <dsp:spPr>
        <a:xfrm>
          <a:off x="8132345" y="511767"/>
          <a:ext cx="2378024" cy="14373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300" kern="1200" dirty="0"/>
            <a:t>Pass relevant information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300" kern="1200" dirty="0"/>
            <a:t>Starts file creation process, passing to staff to populate the required information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300" kern="1200" dirty="0"/>
            <a:t>Issue auto acknowledgement email, where appropriate</a:t>
          </a:r>
        </a:p>
      </dsp:txBody>
      <dsp:txXfrm>
        <a:off x="8174444" y="553866"/>
        <a:ext cx="2293826" cy="135316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591362-6CF1-4E32-A1BE-0BE8E65D1CE6}">
      <dsp:nvSpPr>
        <dsp:cNvPr id="0" name=""/>
        <dsp:cNvSpPr/>
      </dsp:nvSpPr>
      <dsp:spPr>
        <a:xfrm>
          <a:off x="5230" y="18084"/>
          <a:ext cx="2378024" cy="10616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Refresh a Power BI report</a:t>
          </a:r>
        </a:p>
      </dsp:txBody>
      <dsp:txXfrm>
        <a:off x="5230" y="18084"/>
        <a:ext cx="2378024" cy="707754"/>
      </dsp:txXfrm>
    </dsp:sp>
    <dsp:sp modelId="{EDBBBF81-B223-4231-9542-1FE94B54D85B}">
      <dsp:nvSpPr>
        <dsp:cNvPr id="0" name=""/>
        <dsp:cNvSpPr/>
      </dsp:nvSpPr>
      <dsp:spPr>
        <a:xfrm>
          <a:off x="492295" y="725838"/>
          <a:ext cx="2378024" cy="13425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 dirty="0"/>
            <a:t>Refreshes semantic model and data visualisations</a:t>
          </a:r>
        </a:p>
      </dsp:txBody>
      <dsp:txXfrm>
        <a:off x="531618" y="765161"/>
        <a:ext cx="2299378" cy="1263928"/>
      </dsp:txXfrm>
    </dsp:sp>
    <dsp:sp modelId="{A021C261-DB0C-424D-8D17-3FCEEE41EE0E}">
      <dsp:nvSpPr>
        <dsp:cNvPr id="0" name=""/>
        <dsp:cNvSpPr/>
      </dsp:nvSpPr>
      <dsp:spPr>
        <a:xfrm>
          <a:off x="2743754" y="75931"/>
          <a:ext cx="764259" cy="5920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kern="1200"/>
        </a:p>
      </dsp:txBody>
      <dsp:txXfrm>
        <a:off x="2743754" y="194343"/>
        <a:ext cx="586641" cy="355235"/>
      </dsp:txXfrm>
    </dsp:sp>
    <dsp:sp modelId="{8FA1A5F6-3569-4BF8-A993-B40A56FD9F2A}">
      <dsp:nvSpPr>
        <dsp:cNvPr id="0" name=""/>
        <dsp:cNvSpPr/>
      </dsp:nvSpPr>
      <dsp:spPr>
        <a:xfrm>
          <a:off x="3825254" y="18084"/>
          <a:ext cx="2378024" cy="10616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Export the report</a:t>
          </a:r>
        </a:p>
      </dsp:txBody>
      <dsp:txXfrm>
        <a:off x="3825254" y="18084"/>
        <a:ext cx="2378024" cy="707754"/>
      </dsp:txXfrm>
    </dsp:sp>
    <dsp:sp modelId="{E8854A87-0BB5-4481-99F8-E91FDCC404DF}">
      <dsp:nvSpPr>
        <dsp:cNvPr id="0" name=""/>
        <dsp:cNvSpPr/>
      </dsp:nvSpPr>
      <dsp:spPr>
        <a:xfrm>
          <a:off x="4312320" y="725838"/>
          <a:ext cx="2378024" cy="13425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 dirty="0"/>
            <a:t>Exports the report to a PDF document</a:t>
          </a:r>
        </a:p>
      </dsp:txBody>
      <dsp:txXfrm>
        <a:off x="4351643" y="765161"/>
        <a:ext cx="2299378" cy="1263928"/>
      </dsp:txXfrm>
    </dsp:sp>
    <dsp:sp modelId="{30AEBDF0-1D61-4C24-95DA-A77078BA1A4D}">
      <dsp:nvSpPr>
        <dsp:cNvPr id="0" name=""/>
        <dsp:cNvSpPr/>
      </dsp:nvSpPr>
      <dsp:spPr>
        <a:xfrm>
          <a:off x="6563779" y="75931"/>
          <a:ext cx="764259" cy="5920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kern="1200"/>
        </a:p>
      </dsp:txBody>
      <dsp:txXfrm>
        <a:off x="6563779" y="194343"/>
        <a:ext cx="586641" cy="355235"/>
      </dsp:txXfrm>
    </dsp:sp>
    <dsp:sp modelId="{48B3E0CC-9941-415A-B34E-45E2B76405DA}">
      <dsp:nvSpPr>
        <dsp:cNvPr id="0" name=""/>
        <dsp:cNvSpPr/>
      </dsp:nvSpPr>
      <dsp:spPr>
        <a:xfrm>
          <a:off x="7645279" y="18084"/>
          <a:ext cx="2378024" cy="10616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Send the report to relevant people</a:t>
          </a:r>
        </a:p>
      </dsp:txBody>
      <dsp:txXfrm>
        <a:off x="7645279" y="18084"/>
        <a:ext cx="2378024" cy="707754"/>
      </dsp:txXfrm>
    </dsp:sp>
    <dsp:sp modelId="{A237B973-2E35-4B30-A998-BBFD25071CDD}">
      <dsp:nvSpPr>
        <dsp:cNvPr id="0" name=""/>
        <dsp:cNvSpPr/>
      </dsp:nvSpPr>
      <dsp:spPr>
        <a:xfrm>
          <a:off x="8132345" y="725838"/>
          <a:ext cx="2378024" cy="13425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/>
            <a:t>Issues report to individuals internally or externally</a:t>
          </a:r>
          <a:endParaRPr lang="en-GB" sz="1800" kern="1200" dirty="0"/>
        </a:p>
      </dsp:txBody>
      <dsp:txXfrm>
        <a:off x="8171668" y="765161"/>
        <a:ext cx="2299378" cy="12639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A7C096-5DD1-47E7-8051-9DBFA8109197}" type="datetimeFigureOut">
              <a:rPr lang="en-GB" smtClean="0"/>
              <a:t>01/05/2026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694707-8613-4FF2-9643-75379E6C3A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74146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D6D3E0-5790-D37E-596B-3E6557BD2F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7CA65F-AFBD-1905-9D0F-7F71E214E0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58C456-6B48-F040-20D9-D66FBA2B1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6BF57-5F46-4AE2-84AE-74C5AE091586}" type="datetimeFigureOut">
              <a:rPr lang="en-GB" smtClean="0"/>
              <a:t>01/05/2026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39100E-4F49-DDBD-F85E-BA2087DB7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1D683F-83F2-6377-2883-212F78265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A391D-E06E-448D-A5DC-83457F24D3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5301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D47BB-EF28-3312-7A84-98B2A8BB7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6B671B-D86A-4EC2-08C3-53EFB95997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B46C05-1927-0438-EF84-5969C95A1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6BF57-5F46-4AE2-84AE-74C5AE091586}" type="datetimeFigureOut">
              <a:rPr lang="en-GB" smtClean="0"/>
              <a:t>01/05/2026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5FA604-F174-B563-343B-65CC2A2A8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757CC3-EE4B-C4D7-CDAC-B5F25D764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A391D-E06E-448D-A5DC-83457F24D3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1731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BA7575E-FA96-55B6-4ABF-3F6FC60C6A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CEE068-BA9E-7AFC-8162-D2BA9722E6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94072-A63A-92F4-B74C-3B2AAEC7C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6BF57-5F46-4AE2-84AE-74C5AE091586}" type="datetimeFigureOut">
              <a:rPr lang="en-GB" smtClean="0"/>
              <a:t>01/05/2026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084C70-9918-81FC-BA8C-69F561DE3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85E15A-E7EE-2094-4A3F-DBBD8C60B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A391D-E06E-448D-A5DC-83457F24D3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3291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4ACBB-38FF-772C-3F9E-0A30385A4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FABB15-6E76-22AD-66B5-9F65F59840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75EBC0-7EE0-EAFB-F1F3-07FC8BE3E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6BF57-5F46-4AE2-84AE-74C5AE091586}" type="datetimeFigureOut">
              <a:rPr lang="en-GB" smtClean="0"/>
              <a:t>01/05/2026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9671CD-DA7E-EBA8-3BBD-BD05C6F04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F7774C-3E80-5637-76AA-CC4094F9B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A391D-E06E-448D-A5DC-83457F24D3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9809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DC45D-BF51-454A-2273-C6990CD4A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DAB4A2-51D6-8D62-2850-3DFB5E547E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8944BE-C6E2-E3CA-5F2E-BB59614A6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6BF57-5F46-4AE2-84AE-74C5AE091586}" type="datetimeFigureOut">
              <a:rPr lang="en-GB" smtClean="0"/>
              <a:t>01/05/2026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2CED3C-D2ED-1B36-DE4F-12A6E9CAE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A73023-3EF3-F7B5-6627-DB99938E5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A391D-E06E-448D-A5DC-83457F24D3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5290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131B7D-F627-E93A-AE0F-B27F56F4F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3D8010-C7DF-C178-B2F6-3A08C46F26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24F546-C8A8-DB55-1D15-83D40D30D9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89D788-4D6E-1BC5-71D2-82DEC48CB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6BF57-5F46-4AE2-84AE-74C5AE091586}" type="datetimeFigureOut">
              <a:rPr lang="en-GB" smtClean="0"/>
              <a:t>01/05/2026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07414B-B20D-6EFC-97E1-2117970E3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9B16E9-1152-9482-F8D2-C5A0D200F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A391D-E06E-448D-A5DC-83457F24D3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882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01E055-F5F0-685A-8782-A4A5E00BE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D41853-2A06-3B31-9808-29DB727855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4A9F08-F11D-F2E7-6C4F-AF90146598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5C92ED0-225B-9920-9D91-3957483012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85731E-CFC2-79C0-B155-2E51967BB2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38E512E-E843-9054-CB0F-022013D16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6BF57-5F46-4AE2-84AE-74C5AE091586}" type="datetimeFigureOut">
              <a:rPr lang="en-GB" smtClean="0"/>
              <a:t>01/05/2026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9011B1-8A40-9F73-C0D4-C2DBFE047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04110E-1519-D9EF-DA25-97B081EE8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A391D-E06E-448D-A5DC-83457F24D3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5839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9E25F-FB04-8AF8-4263-07BF396B3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573658-24E1-3049-55C0-49E8844A2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6BF57-5F46-4AE2-84AE-74C5AE091586}" type="datetimeFigureOut">
              <a:rPr lang="en-GB" smtClean="0"/>
              <a:t>01/05/2026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E4858C-8827-C229-8119-DA18D106F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239737-DC14-2055-0D4F-1F7D49AF9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A391D-E06E-448D-A5DC-83457F24D3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4051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2D1083-CD6F-64C1-5505-C20C5E2BA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6BF57-5F46-4AE2-84AE-74C5AE091586}" type="datetimeFigureOut">
              <a:rPr lang="en-GB" smtClean="0"/>
              <a:t>01/05/2026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2934D7-C1FC-56E6-E561-8CC7656522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F6D12A-F19E-3543-5398-8F079F189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A391D-E06E-448D-A5DC-83457F24D3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3875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559BE-173B-3F6F-4386-56B66BF202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18A5E5-A0B0-BD22-92F5-8BC27E14BA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84A31C-0666-090A-FD6F-DC558D6C00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763F62-A131-308B-45E3-E4093F6B2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6BF57-5F46-4AE2-84AE-74C5AE091586}" type="datetimeFigureOut">
              <a:rPr lang="en-GB" smtClean="0"/>
              <a:t>01/05/2026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2209B1-2443-25A5-993A-9B59BE485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CD518E-5D82-BE43-05C6-F6B05B5A0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A391D-E06E-448D-A5DC-83457F24D3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0735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26209C-48A2-77F2-E378-DE1030E3A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B19F4FB-5805-3E70-6EA4-A9BFC9CB38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D3EB81-8770-E135-9295-15C1DAED7C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0A52C3-8221-54EA-6E47-DB31C517E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6BF57-5F46-4AE2-84AE-74C5AE091586}" type="datetimeFigureOut">
              <a:rPr lang="en-GB" smtClean="0"/>
              <a:t>01/05/2026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21B76B-DA63-A541-DBD9-BB696BF403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51E8DB-ABA0-4FBE-2E53-29938E324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A391D-E06E-448D-A5DC-83457F24D3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0526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538851-3424-0C77-DBC3-36DB96E50F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7C3D87-909C-F5D2-B972-C6599A37CB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A26C6C-F53B-B82F-A08F-33EC0C704D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36BF57-5F46-4AE2-84AE-74C5AE091586}" type="datetimeFigureOut">
              <a:rPr lang="en-GB" smtClean="0"/>
              <a:t>01/05/2026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9543D1-41EF-4297-D513-B9B0230772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AEC8AB-86B7-EA8F-41DF-B25B87E530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391D-E06E-448D-A5DC-83457F24D3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3091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3E424A3-C226-0269-6DCC-AD999EC9A34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00742" y="1207094"/>
            <a:ext cx="1390515" cy="719851"/>
          </a:xfrm>
          <a:prstGeom prst="rect">
            <a:avLst/>
          </a:prstGeom>
        </p:spPr>
      </p:pic>
      <p:pic>
        <p:nvPicPr>
          <p:cNvPr id="7" name="Picture 6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6B99FAD1-109B-39C9-8F9A-578BE078C16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722966" y="5927036"/>
            <a:ext cx="229109" cy="1675041"/>
          </a:xfrm>
          <a:prstGeom prst="rect">
            <a:avLst/>
          </a:prstGeom>
        </p:spPr>
      </p:pic>
      <p:pic>
        <p:nvPicPr>
          <p:cNvPr id="8" name="Picture 7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4DD60519-54BE-4224-82E2-64A3B20401E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2398007" y="5927037"/>
            <a:ext cx="229109" cy="1675041"/>
          </a:xfrm>
          <a:prstGeom prst="rect">
            <a:avLst/>
          </a:prstGeom>
        </p:spPr>
      </p:pic>
      <p:pic>
        <p:nvPicPr>
          <p:cNvPr id="9" name="Picture 8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CE40D196-FCD6-7C45-0F7B-D37CBF3AFAE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4073048" y="5925809"/>
            <a:ext cx="229109" cy="1675041"/>
          </a:xfrm>
          <a:prstGeom prst="rect">
            <a:avLst/>
          </a:prstGeom>
        </p:spPr>
      </p:pic>
      <p:pic>
        <p:nvPicPr>
          <p:cNvPr id="10" name="Picture 9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2201E056-5EF7-3EF6-5EA3-2E95B28AA88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5748089" y="5925810"/>
            <a:ext cx="229109" cy="1675041"/>
          </a:xfrm>
          <a:prstGeom prst="rect">
            <a:avLst/>
          </a:prstGeom>
        </p:spPr>
      </p:pic>
      <p:pic>
        <p:nvPicPr>
          <p:cNvPr id="11" name="Picture 10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5A69C1F0-67DA-8237-6FA6-82B440CA41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7423130" y="5925809"/>
            <a:ext cx="229109" cy="1675041"/>
          </a:xfrm>
          <a:prstGeom prst="rect">
            <a:avLst/>
          </a:prstGeom>
        </p:spPr>
      </p:pic>
      <p:pic>
        <p:nvPicPr>
          <p:cNvPr id="12" name="Picture 11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A8E37009-368A-A7C4-1592-B597D01D88D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9098171" y="5925810"/>
            <a:ext cx="229109" cy="1675041"/>
          </a:xfrm>
          <a:prstGeom prst="rect">
            <a:avLst/>
          </a:prstGeom>
        </p:spPr>
      </p:pic>
      <p:pic>
        <p:nvPicPr>
          <p:cNvPr id="13" name="Picture 12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6F4FE550-AF3D-214F-5154-56D6061F1F0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10773212" y="5924582"/>
            <a:ext cx="229109" cy="1675041"/>
          </a:xfrm>
          <a:prstGeom prst="rect">
            <a:avLst/>
          </a:prstGeom>
        </p:spPr>
      </p:pic>
      <p:pic>
        <p:nvPicPr>
          <p:cNvPr id="15" name="Picture 14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FE791350-3118-3AB0-60C2-6EBFC2C54D67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536" t="72137"/>
          <a:stretch/>
        </p:blipFill>
        <p:spPr>
          <a:xfrm rot="5400000">
            <a:off x="11843475" y="6528132"/>
            <a:ext cx="230336" cy="46671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191BCAC-8C49-512F-48FB-E13464753EDB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5203" t="35181" r="4168" b="36509"/>
          <a:stretch>
            <a:fillRect/>
          </a:stretch>
        </p:blipFill>
        <p:spPr>
          <a:xfrm>
            <a:off x="-257455" y="1921140"/>
            <a:ext cx="12785677" cy="2607619"/>
          </a:xfrm>
          <a:prstGeom prst="rect">
            <a:avLst/>
          </a:prstGeom>
        </p:spPr>
      </p:pic>
      <p:sp>
        <p:nvSpPr>
          <p:cNvPr id="18" name="Subtitle 17">
            <a:extLst>
              <a:ext uri="{FF2B5EF4-FFF2-40B4-BE49-F238E27FC236}">
                <a16:creationId xmlns:a16="http://schemas.microsoft.com/office/drawing/2014/main" id="{38DB1BBB-32A4-50E5-1C8C-766082A495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4528759"/>
            <a:ext cx="9144000" cy="1655762"/>
          </a:xfrm>
        </p:spPr>
        <p:txBody>
          <a:bodyPr/>
          <a:lstStyle/>
          <a:p>
            <a:r>
              <a:rPr lang="en-GB" dirty="0"/>
              <a:t>Our automation personality — what it is, why it exists, and how it helps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525657E-3D03-DD62-CC8C-2D7C987D9114}"/>
              </a:ext>
            </a:extLst>
          </p:cNvPr>
          <p:cNvSpPr txBox="1"/>
          <p:nvPr/>
        </p:nvSpPr>
        <p:spPr>
          <a:xfrm>
            <a:off x="2706808" y="6184656"/>
            <a:ext cx="63234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i="1" dirty="0">
                <a:solidFill>
                  <a:schemeClr val="accent5">
                    <a:lumMod val="50000"/>
                  </a:schemeClr>
                </a:solidFill>
              </a:rPr>
              <a:t>MABEL = Manual Admin Burden Elimination Lead</a:t>
            </a:r>
          </a:p>
        </p:txBody>
      </p:sp>
    </p:spTree>
    <p:extLst>
      <p:ext uri="{BB962C8B-B14F-4D97-AF65-F5344CB8AC3E}">
        <p14:creationId xmlns:p14="http://schemas.microsoft.com/office/powerpoint/2010/main" val="4132622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26B2E-621E-9C38-5D02-4841B80105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Barlow Condensed Medium" panose="00000606000000000000" pitchFamily="2" charset="0"/>
              </a:rPr>
              <a:t>Why MABEL?</a:t>
            </a:r>
            <a:b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Barlow Condensed Medium" panose="00000606000000000000" pitchFamily="2" charset="0"/>
              </a:rPr>
            </a:b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SemiLight" panose="020B0502040204020203" pitchFamily="34" charset="0"/>
              </a:rPr>
              <a:t>Automation can feel invisible and abstract</a:t>
            </a:r>
            <a:endParaRPr lang="en-GB" i="1" dirty="0">
              <a:solidFill>
                <a:schemeClr val="tx1">
                  <a:lumMod val="65000"/>
                  <a:lumOff val="35000"/>
                </a:schemeClr>
              </a:solidFill>
              <a:latin typeface="Bahnschrift SemiLight" panose="020B0502040204020203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9C22E0-1C0E-6E49-03A5-B3DDF91953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2793" y="1801347"/>
            <a:ext cx="10006413" cy="3985515"/>
          </a:xfrm>
        </p:spPr>
        <p:txBody>
          <a:bodyPr/>
          <a:lstStyle/>
          <a:p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itchFamily="2" charset="0"/>
              </a:rPr>
              <a:t>Automation often hides behind “flows”, system names, and background processes.</a:t>
            </a:r>
          </a:p>
          <a:p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itchFamily="2" charset="0"/>
              </a:rPr>
              <a:t>We have now progressed from automations existing within one system, to working cross-system.</a:t>
            </a:r>
          </a:p>
          <a:p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itchFamily="2" charset="0"/>
              </a:rPr>
              <a:t>Instead of listing technical components, we can say: “MABEL can do this.”</a:t>
            </a:r>
          </a:p>
          <a:p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itchFamily="2" charset="0"/>
              </a:rPr>
              <a:t>A shared identity to make this work visible, approachable and easy to talk about.</a:t>
            </a:r>
          </a:p>
        </p:txBody>
      </p:sp>
      <p:pic>
        <p:nvPicPr>
          <p:cNvPr id="4" name="Picture 3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010E8503-5E71-F5DE-D3D8-6224D5E0DC9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722966" y="5927036"/>
            <a:ext cx="229109" cy="1675041"/>
          </a:xfrm>
          <a:prstGeom prst="rect">
            <a:avLst/>
          </a:prstGeom>
        </p:spPr>
      </p:pic>
      <p:pic>
        <p:nvPicPr>
          <p:cNvPr id="5" name="Picture 4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1722E610-9A2E-B672-0031-12361775D89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2398007" y="5927037"/>
            <a:ext cx="229109" cy="1675041"/>
          </a:xfrm>
          <a:prstGeom prst="rect">
            <a:avLst/>
          </a:prstGeom>
        </p:spPr>
      </p:pic>
      <p:pic>
        <p:nvPicPr>
          <p:cNvPr id="6" name="Picture 5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D00FD75D-978D-5D11-A009-6187DDA414B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4073048" y="5925809"/>
            <a:ext cx="229109" cy="1675041"/>
          </a:xfrm>
          <a:prstGeom prst="rect">
            <a:avLst/>
          </a:prstGeom>
        </p:spPr>
      </p:pic>
      <p:pic>
        <p:nvPicPr>
          <p:cNvPr id="7" name="Picture 6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56E5680F-1567-FA3C-7A66-55CA30070DE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5748089" y="5925810"/>
            <a:ext cx="229109" cy="1675041"/>
          </a:xfrm>
          <a:prstGeom prst="rect">
            <a:avLst/>
          </a:prstGeom>
        </p:spPr>
      </p:pic>
      <p:pic>
        <p:nvPicPr>
          <p:cNvPr id="8" name="Picture 7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61C448B1-F15B-98EB-9EC0-0AE7848E8D0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7423130" y="5925809"/>
            <a:ext cx="229109" cy="1675041"/>
          </a:xfrm>
          <a:prstGeom prst="rect">
            <a:avLst/>
          </a:prstGeom>
        </p:spPr>
      </p:pic>
      <p:pic>
        <p:nvPicPr>
          <p:cNvPr id="9" name="Picture 8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2DFD563E-6C13-B317-3B0F-0BFE118BBCC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9098171" y="5925810"/>
            <a:ext cx="229109" cy="1675041"/>
          </a:xfrm>
          <a:prstGeom prst="rect">
            <a:avLst/>
          </a:prstGeom>
        </p:spPr>
      </p:pic>
      <p:pic>
        <p:nvPicPr>
          <p:cNvPr id="10" name="Picture 9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1C30A5ED-479A-8473-9BBB-46D672A4A19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10773212" y="5924582"/>
            <a:ext cx="229109" cy="1675041"/>
          </a:xfrm>
          <a:prstGeom prst="rect">
            <a:avLst/>
          </a:prstGeom>
        </p:spPr>
      </p:pic>
      <p:pic>
        <p:nvPicPr>
          <p:cNvPr id="11" name="Picture 10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64181B52-2603-F296-7DDC-F2C5F494D11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536" t="72137"/>
          <a:stretch/>
        </p:blipFill>
        <p:spPr>
          <a:xfrm rot="5400000">
            <a:off x="11843475" y="6528132"/>
            <a:ext cx="230336" cy="46671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DB052D3-3634-007F-9BC0-4265A134F0D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29174" y="6112446"/>
            <a:ext cx="819884" cy="424442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5363F044-2D03-318C-B443-BAC20EED131A}"/>
              </a:ext>
            </a:extLst>
          </p:cNvPr>
          <p:cNvSpPr txBox="1"/>
          <p:nvPr/>
        </p:nvSpPr>
        <p:spPr>
          <a:xfrm>
            <a:off x="2706808" y="6184656"/>
            <a:ext cx="63234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i="1" dirty="0">
                <a:solidFill>
                  <a:schemeClr val="accent5">
                    <a:lumMod val="50000"/>
                  </a:schemeClr>
                </a:solidFill>
              </a:rPr>
              <a:t>MABEL = Manual Admin Burden Elimination Lead</a:t>
            </a:r>
          </a:p>
        </p:txBody>
      </p:sp>
    </p:spTree>
    <p:extLst>
      <p:ext uri="{BB962C8B-B14F-4D97-AF65-F5344CB8AC3E}">
        <p14:creationId xmlns:p14="http://schemas.microsoft.com/office/powerpoint/2010/main" val="3769163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080278-BAAC-12D0-4841-51C7C28F504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itchFamily="2" charset="0"/>
              </a:rPr>
              <a:t>MABEL is…</a:t>
            </a:r>
          </a:p>
          <a:p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itchFamily="2" charset="0"/>
              </a:rPr>
              <a:t>Automation that can engage one or more systems</a:t>
            </a:r>
          </a:p>
          <a:p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itchFamily="2" charset="0"/>
              </a:rPr>
              <a:t>Reduces manual administration between systems, improving consistency and accuracy</a:t>
            </a:r>
          </a:p>
          <a:p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itchFamily="2" charset="0"/>
              </a:rPr>
              <a:t>Quietly takes care of routine tasks, operates reliability and at scale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19E32B-1A0C-DA4F-101C-85F27C718B6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itchFamily="2" charset="0"/>
              </a:rPr>
              <a:t>MABEL is not…</a:t>
            </a:r>
          </a:p>
          <a:p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itchFamily="2" charset="0"/>
              </a:rPr>
              <a:t>Not a chatbot</a:t>
            </a:r>
          </a:p>
          <a:p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itchFamily="2" charset="0"/>
              </a:rPr>
              <a:t>Does not make decisions</a:t>
            </a:r>
          </a:p>
          <a:p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itchFamily="2" charset="0"/>
              </a:rPr>
              <a:t>Does not replace staff judgement</a:t>
            </a:r>
          </a:p>
        </p:txBody>
      </p:sp>
      <p:pic>
        <p:nvPicPr>
          <p:cNvPr id="15" name="Picture 14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C6AC1757-2660-7A38-A12A-71FC8ED066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722966" y="5927036"/>
            <a:ext cx="229109" cy="1675041"/>
          </a:xfrm>
          <a:prstGeom prst="rect">
            <a:avLst/>
          </a:prstGeom>
        </p:spPr>
      </p:pic>
      <p:pic>
        <p:nvPicPr>
          <p:cNvPr id="16" name="Picture 15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F3D5C3BE-1F1E-5574-3C62-350BEEC5B02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2398007" y="5927037"/>
            <a:ext cx="229109" cy="1675041"/>
          </a:xfrm>
          <a:prstGeom prst="rect">
            <a:avLst/>
          </a:prstGeom>
        </p:spPr>
      </p:pic>
      <p:pic>
        <p:nvPicPr>
          <p:cNvPr id="17" name="Picture 16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6DC9FBB9-90C2-4273-4374-9BF517289F1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4073048" y="5925809"/>
            <a:ext cx="229109" cy="1675041"/>
          </a:xfrm>
          <a:prstGeom prst="rect">
            <a:avLst/>
          </a:prstGeom>
        </p:spPr>
      </p:pic>
      <p:pic>
        <p:nvPicPr>
          <p:cNvPr id="18" name="Picture 17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28E36F4B-A800-6695-5E1D-7E5FB003292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5748089" y="5925810"/>
            <a:ext cx="229109" cy="1675041"/>
          </a:xfrm>
          <a:prstGeom prst="rect">
            <a:avLst/>
          </a:prstGeom>
        </p:spPr>
      </p:pic>
      <p:pic>
        <p:nvPicPr>
          <p:cNvPr id="19" name="Picture 18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A97326B3-3FF4-ECE5-A5B4-0833EF03B1C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7423130" y="5925809"/>
            <a:ext cx="229109" cy="1675041"/>
          </a:xfrm>
          <a:prstGeom prst="rect">
            <a:avLst/>
          </a:prstGeom>
        </p:spPr>
      </p:pic>
      <p:pic>
        <p:nvPicPr>
          <p:cNvPr id="20" name="Picture 19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2C8DD256-F5A6-AAF1-6B63-DE704172C4A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9098171" y="5925810"/>
            <a:ext cx="229109" cy="1675041"/>
          </a:xfrm>
          <a:prstGeom prst="rect">
            <a:avLst/>
          </a:prstGeom>
        </p:spPr>
      </p:pic>
      <p:pic>
        <p:nvPicPr>
          <p:cNvPr id="21" name="Picture 20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1A719430-2213-7E1F-C7A3-D771E10C4F9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10773212" y="5924582"/>
            <a:ext cx="229109" cy="1675041"/>
          </a:xfrm>
          <a:prstGeom prst="rect">
            <a:avLst/>
          </a:prstGeom>
        </p:spPr>
      </p:pic>
      <p:pic>
        <p:nvPicPr>
          <p:cNvPr id="22" name="Picture 21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88F3F955-80A8-7D75-FB19-C9E917A97DF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536" t="72137"/>
          <a:stretch/>
        </p:blipFill>
        <p:spPr>
          <a:xfrm rot="5400000">
            <a:off x="11843475" y="6528132"/>
            <a:ext cx="230336" cy="46671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A687988-EF5E-22D3-1FC0-6D25F924932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29174" y="6112446"/>
            <a:ext cx="819884" cy="424442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0E93A52D-3321-7FA1-D92E-464A5B718D09}"/>
              </a:ext>
            </a:extLst>
          </p:cNvPr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Barlow Condensed Medium" panose="00000606000000000000" pitchFamily="2" charset="0"/>
              </a:rPr>
              <a:t>What MABEL is (and isn’t)</a:t>
            </a:r>
            <a:b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Barlow Condensed Medium" panose="00000606000000000000" pitchFamily="2" charset="0"/>
              </a:rPr>
            </a:b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SemiLight" panose="020B0502040204020203" pitchFamily="34" charset="0"/>
              </a:rPr>
              <a:t>MABEL is automation - not AI Decision-making</a:t>
            </a:r>
            <a:endParaRPr lang="en-GB" i="1" dirty="0">
              <a:solidFill>
                <a:schemeClr val="tx1">
                  <a:lumMod val="65000"/>
                  <a:lumOff val="35000"/>
                </a:schemeClr>
              </a:solidFill>
              <a:latin typeface="Bahnschrift SemiLight" panose="020B0502040204020203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14E2B2D-FD1B-34CE-F622-DCEDBB709A3F}"/>
              </a:ext>
            </a:extLst>
          </p:cNvPr>
          <p:cNvSpPr txBox="1"/>
          <p:nvPr/>
        </p:nvSpPr>
        <p:spPr>
          <a:xfrm>
            <a:off x="2706808" y="6184656"/>
            <a:ext cx="63234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i="1" dirty="0">
                <a:solidFill>
                  <a:schemeClr val="accent5">
                    <a:lumMod val="50000"/>
                  </a:schemeClr>
                </a:solidFill>
              </a:rPr>
              <a:t>MABEL = Manual Admin Burden Elimination Lead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C1E3E436-B7C6-EBB3-4C95-66EA433561DD}"/>
              </a:ext>
            </a:extLst>
          </p:cNvPr>
          <p:cNvSpPr txBox="1">
            <a:spLocks/>
          </p:cNvSpPr>
          <p:nvPr/>
        </p:nvSpPr>
        <p:spPr>
          <a:xfrm>
            <a:off x="6172200" y="4201752"/>
            <a:ext cx="5181600" cy="13255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itchFamily="2" charset="0"/>
              </a:rPr>
              <a:t>Think of MABEL as a member of staff that can work between different systems where things are straight forward, needs no decision making, is purely an administrative task.</a:t>
            </a:r>
          </a:p>
        </p:txBody>
      </p:sp>
    </p:spTree>
    <p:extLst>
      <p:ext uri="{BB962C8B-B14F-4D97-AF65-F5344CB8AC3E}">
        <p14:creationId xmlns:p14="http://schemas.microsoft.com/office/powerpoint/2010/main" val="2796162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FD967F-2465-0FD4-9F60-5219588B6A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EB4C33-BF58-0AF8-097C-38A724CDE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Barlow Condensed Medium" panose="00000606000000000000" pitchFamily="2" charset="0"/>
              </a:rPr>
              <a:t>MABEL – Concern Risk Assessment Template</a:t>
            </a:r>
            <a:b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Barlow Condensed Medium" panose="00000606000000000000" pitchFamily="2" charset="0"/>
              </a:rPr>
            </a:b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SemiLight" panose="020B0502040204020203" pitchFamily="34" charset="0"/>
              </a:rPr>
              <a:t>Populating the risk assessment concern template</a:t>
            </a:r>
            <a:endParaRPr lang="en-GB" i="1" dirty="0">
              <a:solidFill>
                <a:schemeClr val="tx1">
                  <a:lumMod val="65000"/>
                  <a:lumOff val="35000"/>
                </a:schemeClr>
              </a:solidFill>
              <a:latin typeface="Bahnschrift SemiLight" panose="020B0502040204020203" pitchFamily="34" charset="0"/>
            </a:endParaRPr>
          </a:p>
        </p:txBody>
      </p:sp>
      <p:pic>
        <p:nvPicPr>
          <p:cNvPr id="4" name="Picture 3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290EE6CA-1F23-4753-5DD9-5FA92C305A5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722966" y="5927036"/>
            <a:ext cx="229109" cy="1675041"/>
          </a:xfrm>
          <a:prstGeom prst="rect">
            <a:avLst/>
          </a:prstGeom>
        </p:spPr>
      </p:pic>
      <p:pic>
        <p:nvPicPr>
          <p:cNvPr id="5" name="Picture 4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8387D87F-DBF8-1C6E-9096-B8D143E1F03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2398007" y="5927037"/>
            <a:ext cx="229109" cy="1675041"/>
          </a:xfrm>
          <a:prstGeom prst="rect">
            <a:avLst/>
          </a:prstGeom>
        </p:spPr>
      </p:pic>
      <p:pic>
        <p:nvPicPr>
          <p:cNvPr id="6" name="Picture 5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4805CE38-946D-D537-D80A-65DA6618A77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4073048" y="5925809"/>
            <a:ext cx="229109" cy="1675041"/>
          </a:xfrm>
          <a:prstGeom prst="rect">
            <a:avLst/>
          </a:prstGeom>
        </p:spPr>
      </p:pic>
      <p:pic>
        <p:nvPicPr>
          <p:cNvPr id="7" name="Picture 6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59D1FF1F-933F-6621-272A-6416738622C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5748089" y="5925810"/>
            <a:ext cx="229109" cy="1675041"/>
          </a:xfrm>
          <a:prstGeom prst="rect">
            <a:avLst/>
          </a:prstGeom>
        </p:spPr>
      </p:pic>
      <p:pic>
        <p:nvPicPr>
          <p:cNvPr id="8" name="Picture 7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DF8D7278-A506-0ED0-DC64-B8CDCC1552E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7423130" y="5925809"/>
            <a:ext cx="229109" cy="1675041"/>
          </a:xfrm>
          <a:prstGeom prst="rect">
            <a:avLst/>
          </a:prstGeom>
        </p:spPr>
      </p:pic>
      <p:pic>
        <p:nvPicPr>
          <p:cNvPr id="9" name="Picture 8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A6503C80-6654-094C-D7B5-50267089FF6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9098171" y="5925810"/>
            <a:ext cx="229109" cy="1675041"/>
          </a:xfrm>
          <a:prstGeom prst="rect">
            <a:avLst/>
          </a:prstGeom>
        </p:spPr>
      </p:pic>
      <p:pic>
        <p:nvPicPr>
          <p:cNvPr id="10" name="Picture 9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B0E5B42F-B1C2-D7E8-06D4-0E18BBCA13F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10773212" y="5924582"/>
            <a:ext cx="229109" cy="1675041"/>
          </a:xfrm>
          <a:prstGeom prst="rect">
            <a:avLst/>
          </a:prstGeom>
        </p:spPr>
      </p:pic>
      <p:pic>
        <p:nvPicPr>
          <p:cNvPr id="11" name="Picture 10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47C250F5-348F-5634-7FAB-47F797B743C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536" t="72137"/>
          <a:stretch/>
        </p:blipFill>
        <p:spPr>
          <a:xfrm rot="5400000">
            <a:off x="11843475" y="6528132"/>
            <a:ext cx="230336" cy="46671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0EE8BF7-16F4-FB35-FD77-560FF89A4CD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29174" y="6112446"/>
            <a:ext cx="819884" cy="424442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3951E68-861C-8368-BC30-85309BD30A34}"/>
              </a:ext>
            </a:extLst>
          </p:cNvPr>
          <p:cNvSpPr txBox="1"/>
          <p:nvPr/>
        </p:nvSpPr>
        <p:spPr>
          <a:xfrm>
            <a:off x="2706808" y="6184656"/>
            <a:ext cx="63234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i="1" dirty="0">
                <a:solidFill>
                  <a:schemeClr val="accent5">
                    <a:lumMod val="50000"/>
                  </a:schemeClr>
                </a:solidFill>
              </a:rPr>
              <a:t>MABEL = Manual Admin Burden Elimination Lead</a:t>
            </a:r>
          </a:p>
        </p:txBody>
      </p:sp>
      <p:graphicFrame>
        <p:nvGraphicFramePr>
          <p:cNvPr id="17" name="Content Placeholder 16">
            <a:extLst>
              <a:ext uri="{FF2B5EF4-FFF2-40B4-BE49-F238E27FC236}">
                <a16:creationId xmlns:a16="http://schemas.microsoft.com/office/drawing/2014/main" id="{594D580A-3E60-6CE0-F9A4-2E3A2FFD7F5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423446"/>
              </p:ext>
            </p:extLst>
          </p:nvPr>
        </p:nvGraphicFramePr>
        <p:xfrm>
          <a:off x="838200" y="1825626"/>
          <a:ext cx="10515600" cy="20864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302252B2-808A-59B9-392A-23039F13A2DF}"/>
              </a:ext>
            </a:extLst>
          </p:cNvPr>
          <p:cNvSpPr txBox="1">
            <a:spLocks/>
          </p:cNvSpPr>
          <p:nvPr/>
        </p:nvSpPr>
        <p:spPr>
          <a:xfrm>
            <a:off x="838200" y="3912124"/>
            <a:ext cx="10515599" cy="187473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itchFamily="2" charset="0"/>
              </a:rPr>
              <a:t>This means that the risk assessors have clear information up front about the charity we are receiving concerns about.</a:t>
            </a:r>
          </a:p>
          <a:p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itchFamily="2" charset="0"/>
              </a:rPr>
              <a:t>Prepares process for future improvements, including potential AI improvements and changes. </a:t>
            </a:r>
          </a:p>
          <a:p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itchFamily="2" charset="0"/>
              </a:rPr>
              <a:t>Connection to OSCR Online would also allow us to consider additional ‘flagging’ of possible high-risk indicators. </a:t>
            </a:r>
          </a:p>
        </p:txBody>
      </p:sp>
    </p:spTree>
    <p:extLst>
      <p:ext uri="{BB962C8B-B14F-4D97-AF65-F5344CB8AC3E}">
        <p14:creationId xmlns:p14="http://schemas.microsoft.com/office/powerpoint/2010/main" val="3777302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2A24A5-78BF-407E-58AE-E16D1C659B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01E4A0-1A5C-2778-8C6D-977EAA685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Barlow Condensed Medium" panose="00000606000000000000" pitchFamily="2" charset="0"/>
              </a:rPr>
              <a:t>MABEL – Auto handling of set emails</a:t>
            </a:r>
            <a:b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Barlow Condensed Medium" panose="00000606000000000000" pitchFamily="2" charset="0"/>
              </a:rPr>
            </a:b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SemiLight" panose="020B0502040204020203" pitchFamily="34" charset="0"/>
              </a:rPr>
              <a:t>Moving emails received in to designated processes within Objective</a:t>
            </a:r>
            <a:endParaRPr lang="en-GB" i="1" dirty="0">
              <a:solidFill>
                <a:schemeClr val="tx1">
                  <a:lumMod val="65000"/>
                  <a:lumOff val="35000"/>
                </a:schemeClr>
              </a:solidFill>
              <a:latin typeface="Bahnschrift SemiLight" panose="020B0502040204020203" pitchFamily="34" charset="0"/>
            </a:endParaRPr>
          </a:p>
        </p:txBody>
      </p:sp>
      <p:pic>
        <p:nvPicPr>
          <p:cNvPr id="4" name="Picture 3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7FA853DF-4784-BCCC-D02A-973810FB76F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722966" y="5927036"/>
            <a:ext cx="229109" cy="1675041"/>
          </a:xfrm>
          <a:prstGeom prst="rect">
            <a:avLst/>
          </a:prstGeom>
        </p:spPr>
      </p:pic>
      <p:pic>
        <p:nvPicPr>
          <p:cNvPr id="5" name="Picture 4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21B1317C-2267-12E8-6923-5EE2B53D497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2398007" y="5927037"/>
            <a:ext cx="229109" cy="1675041"/>
          </a:xfrm>
          <a:prstGeom prst="rect">
            <a:avLst/>
          </a:prstGeom>
        </p:spPr>
      </p:pic>
      <p:pic>
        <p:nvPicPr>
          <p:cNvPr id="6" name="Picture 5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41E44848-C8F9-4862-F2A0-C3F285F8565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4073048" y="5925809"/>
            <a:ext cx="229109" cy="1675041"/>
          </a:xfrm>
          <a:prstGeom prst="rect">
            <a:avLst/>
          </a:prstGeom>
        </p:spPr>
      </p:pic>
      <p:pic>
        <p:nvPicPr>
          <p:cNvPr id="7" name="Picture 6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30437355-89CD-F27F-2946-466C385F31C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5748089" y="5925810"/>
            <a:ext cx="229109" cy="1675041"/>
          </a:xfrm>
          <a:prstGeom prst="rect">
            <a:avLst/>
          </a:prstGeom>
        </p:spPr>
      </p:pic>
      <p:pic>
        <p:nvPicPr>
          <p:cNvPr id="8" name="Picture 7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C4731039-DE4C-5182-A004-C4F83413D40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7423130" y="5925809"/>
            <a:ext cx="229109" cy="1675041"/>
          </a:xfrm>
          <a:prstGeom prst="rect">
            <a:avLst/>
          </a:prstGeom>
        </p:spPr>
      </p:pic>
      <p:pic>
        <p:nvPicPr>
          <p:cNvPr id="9" name="Picture 8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A8F562A2-1F16-AD08-D6B9-A35764A8F64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9098171" y="5925810"/>
            <a:ext cx="229109" cy="1675041"/>
          </a:xfrm>
          <a:prstGeom prst="rect">
            <a:avLst/>
          </a:prstGeom>
        </p:spPr>
      </p:pic>
      <p:pic>
        <p:nvPicPr>
          <p:cNvPr id="10" name="Picture 9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83415D8C-E567-C33D-0BD6-DDF2041880D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10773212" y="5924582"/>
            <a:ext cx="229109" cy="1675041"/>
          </a:xfrm>
          <a:prstGeom prst="rect">
            <a:avLst/>
          </a:prstGeom>
        </p:spPr>
      </p:pic>
      <p:pic>
        <p:nvPicPr>
          <p:cNvPr id="11" name="Picture 10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CBE5BBEC-4092-8CC4-A03B-C02E648AF89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536" t="72137"/>
          <a:stretch/>
        </p:blipFill>
        <p:spPr>
          <a:xfrm rot="5400000">
            <a:off x="11843475" y="6528132"/>
            <a:ext cx="230336" cy="46671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A32F4F2-0A0D-6F51-7F5E-0156973EA63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29174" y="6112446"/>
            <a:ext cx="819884" cy="424442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A9839E61-6DAE-E568-54C1-2FBB716C4EBA}"/>
              </a:ext>
            </a:extLst>
          </p:cNvPr>
          <p:cNvSpPr txBox="1"/>
          <p:nvPr/>
        </p:nvSpPr>
        <p:spPr>
          <a:xfrm>
            <a:off x="2706808" y="6184656"/>
            <a:ext cx="63234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i="1" dirty="0">
                <a:solidFill>
                  <a:schemeClr val="accent5">
                    <a:lumMod val="50000"/>
                  </a:schemeClr>
                </a:solidFill>
              </a:rPr>
              <a:t>MABEL = Manual Admin Burden Elimination Lead</a:t>
            </a:r>
          </a:p>
        </p:txBody>
      </p:sp>
      <p:graphicFrame>
        <p:nvGraphicFramePr>
          <p:cNvPr id="17" name="Content Placeholder 16">
            <a:extLst>
              <a:ext uri="{FF2B5EF4-FFF2-40B4-BE49-F238E27FC236}">
                <a16:creationId xmlns:a16="http://schemas.microsoft.com/office/drawing/2014/main" id="{AD2E56F2-2162-8A9C-91C5-48042C318A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2610806"/>
              </p:ext>
            </p:extLst>
          </p:nvPr>
        </p:nvGraphicFramePr>
        <p:xfrm>
          <a:off x="838200" y="1825626"/>
          <a:ext cx="10515600" cy="20864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08BE5742-5A8C-0959-3807-FFABB24DF37E}"/>
              </a:ext>
            </a:extLst>
          </p:cNvPr>
          <p:cNvSpPr txBox="1">
            <a:spLocks/>
          </p:cNvSpPr>
          <p:nvPr/>
        </p:nvSpPr>
        <p:spPr>
          <a:xfrm>
            <a:off x="838200" y="3912124"/>
            <a:ext cx="10515599" cy="18747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itchFamily="2" charset="0"/>
              </a:rPr>
              <a:t>This significantly reduces the administrative burden to front desk and casework staff.</a:t>
            </a:r>
          </a:p>
          <a:p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itchFamily="2" charset="0"/>
              </a:rPr>
              <a:t>Allows the automated email process to exist and work efficiently.</a:t>
            </a:r>
          </a:p>
          <a:p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itchFamily="2" charset="0"/>
              </a:rPr>
              <a:t>Opens further avenues with webforms being processed directly into Objective.</a:t>
            </a:r>
          </a:p>
        </p:txBody>
      </p:sp>
    </p:spTree>
    <p:extLst>
      <p:ext uri="{BB962C8B-B14F-4D97-AF65-F5344CB8AC3E}">
        <p14:creationId xmlns:p14="http://schemas.microsoft.com/office/powerpoint/2010/main" val="24304271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9E9048-DB66-AE8C-28D7-2CFB33A0B1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512FB-403C-E156-2213-7E95911A9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Barlow Condensed Medium" panose="00000606000000000000" pitchFamily="2" charset="0"/>
              </a:rPr>
              <a:t>MABEL – Create Information Rights Request Files</a:t>
            </a:r>
            <a:b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Barlow Condensed Medium" panose="00000606000000000000" pitchFamily="2" charset="0"/>
              </a:rPr>
            </a:b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SemiLight" panose="020B0502040204020203" pitchFamily="34" charset="0"/>
              </a:rPr>
              <a:t>Moving new requests in to Objective, prepopulating key information</a:t>
            </a:r>
            <a:endParaRPr lang="en-GB" i="1" dirty="0">
              <a:solidFill>
                <a:schemeClr val="tx1">
                  <a:lumMod val="65000"/>
                  <a:lumOff val="35000"/>
                </a:schemeClr>
              </a:solidFill>
              <a:latin typeface="Bahnschrift SemiLight" panose="020B0502040204020203" pitchFamily="34" charset="0"/>
            </a:endParaRPr>
          </a:p>
        </p:txBody>
      </p:sp>
      <p:pic>
        <p:nvPicPr>
          <p:cNvPr id="4" name="Picture 3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FB8E8D3F-DABE-6149-D817-5AE585A70DE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722966" y="5927036"/>
            <a:ext cx="229109" cy="1675041"/>
          </a:xfrm>
          <a:prstGeom prst="rect">
            <a:avLst/>
          </a:prstGeom>
        </p:spPr>
      </p:pic>
      <p:pic>
        <p:nvPicPr>
          <p:cNvPr id="5" name="Picture 4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833135F3-F7B8-3BE6-CFD8-D5635148C82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2398007" y="5927037"/>
            <a:ext cx="229109" cy="1675041"/>
          </a:xfrm>
          <a:prstGeom prst="rect">
            <a:avLst/>
          </a:prstGeom>
        </p:spPr>
      </p:pic>
      <p:pic>
        <p:nvPicPr>
          <p:cNvPr id="6" name="Picture 5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11A127FC-5A5A-A509-9BAF-A94EA3DCD2B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4073048" y="5925809"/>
            <a:ext cx="229109" cy="1675041"/>
          </a:xfrm>
          <a:prstGeom prst="rect">
            <a:avLst/>
          </a:prstGeom>
        </p:spPr>
      </p:pic>
      <p:pic>
        <p:nvPicPr>
          <p:cNvPr id="7" name="Picture 6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CB5C545E-53E5-1D78-1FB5-69E1B30DECC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5748089" y="5925810"/>
            <a:ext cx="229109" cy="1675041"/>
          </a:xfrm>
          <a:prstGeom prst="rect">
            <a:avLst/>
          </a:prstGeom>
        </p:spPr>
      </p:pic>
      <p:pic>
        <p:nvPicPr>
          <p:cNvPr id="8" name="Picture 7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8AE3F371-EC19-798C-A659-8D33F7B9081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7423130" y="5925809"/>
            <a:ext cx="229109" cy="1675041"/>
          </a:xfrm>
          <a:prstGeom prst="rect">
            <a:avLst/>
          </a:prstGeom>
        </p:spPr>
      </p:pic>
      <p:pic>
        <p:nvPicPr>
          <p:cNvPr id="9" name="Picture 8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9DA50DC3-4C8E-9A39-1DC5-9679F803A31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9098171" y="5925810"/>
            <a:ext cx="229109" cy="1675041"/>
          </a:xfrm>
          <a:prstGeom prst="rect">
            <a:avLst/>
          </a:prstGeom>
        </p:spPr>
      </p:pic>
      <p:pic>
        <p:nvPicPr>
          <p:cNvPr id="10" name="Picture 9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F1CADD53-49EC-0EB3-2291-F5A6119A58D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10773212" y="5924582"/>
            <a:ext cx="229109" cy="1675041"/>
          </a:xfrm>
          <a:prstGeom prst="rect">
            <a:avLst/>
          </a:prstGeom>
        </p:spPr>
      </p:pic>
      <p:pic>
        <p:nvPicPr>
          <p:cNvPr id="11" name="Picture 10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450BFE70-8B84-10FF-4E57-8E78CCCEEAD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536" t="72137"/>
          <a:stretch/>
        </p:blipFill>
        <p:spPr>
          <a:xfrm rot="5400000">
            <a:off x="11843475" y="6528132"/>
            <a:ext cx="230336" cy="46671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098500E-670A-C83F-9A2F-59A6ADB7725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29174" y="6112446"/>
            <a:ext cx="819884" cy="424442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6EB4E698-FB4A-1AED-AA84-3F23B7FDF854}"/>
              </a:ext>
            </a:extLst>
          </p:cNvPr>
          <p:cNvSpPr txBox="1"/>
          <p:nvPr/>
        </p:nvSpPr>
        <p:spPr>
          <a:xfrm>
            <a:off x="2706808" y="6184656"/>
            <a:ext cx="63234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i="1" dirty="0">
                <a:solidFill>
                  <a:schemeClr val="accent5">
                    <a:lumMod val="50000"/>
                  </a:schemeClr>
                </a:solidFill>
              </a:rPr>
              <a:t>MABEL = Manual Admin Burden Elimination Lead</a:t>
            </a:r>
          </a:p>
        </p:txBody>
      </p:sp>
      <p:graphicFrame>
        <p:nvGraphicFramePr>
          <p:cNvPr id="17" name="Content Placeholder 16">
            <a:extLst>
              <a:ext uri="{FF2B5EF4-FFF2-40B4-BE49-F238E27FC236}">
                <a16:creationId xmlns:a16="http://schemas.microsoft.com/office/drawing/2014/main" id="{6AE697B9-3824-37AE-5DBD-879CA62314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9132058"/>
              </p:ext>
            </p:extLst>
          </p:nvPr>
        </p:nvGraphicFramePr>
        <p:xfrm>
          <a:off x="838200" y="1825626"/>
          <a:ext cx="10515600" cy="20864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FA1240F8-DB66-C40D-08BD-E7BCC6B8500A}"/>
              </a:ext>
            </a:extLst>
          </p:cNvPr>
          <p:cNvSpPr txBox="1">
            <a:spLocks/>
          </p:cNvSpPr>
          <p:nvPr/>
        </p:nvSpPr>
        <p:spPr>
          <a:xfrm>
            <a:off x="838200" y="4047062"/>
            <a:ext cx="10515599" cy="1739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itchFamily="2" charset="0"/>
              </a:rPr>
              <a:t>This significantly reduces the administrative burden to front desk.</a:t>
            </a:r>
          </a:p>
          <a:p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itchFamily="2" charset="0"/>
              </a:rPr>
              <a:t>Ensures consistent details and effective information gathering.</a:t>
            </a:r>
          </a:p>
        </p:txBody>
      </p:sp>
    </p:spTree>
    <p:extLst>
      <p:ext uri="{BB962C8B-B14F-4D97-AF65-F5344CB8AC3E}">
        <p14:creationId xmlns:p14="http://schemas.microsoft.com/office/powerpoint/2010/main" val="6996579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F13640-3DDD-F173-4F90-E1ECD51BFE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CE13E7-BEBB-2A0F-5E03-409AB4304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Barlow Condensed Medium" panose="00000606000000000000" pitchFamily="2" charset="0"/>
              </a:rPr>
              <a:t>MABEL – Issuing weekly report</a:t>
            </a:r>
            <a:b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Barlow Condensed Medium" panose="00000606000000000000" pitchFamily="2" charset="0"/>
              </a:rPr>
            </a:b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SemiLight" panose="020B0502040204020203" pitchFamily="34" charset="0"/>
              </a:rPr>
              <a:t>Run a report and send to relevant individuals</a:t>
            </a:r>
            <a:endParaRPr lang="en-GB" i="1" dirty="0">
              <a:solidFill>
                <a:schemeClr val="tx1">
                  <a:lumMod val="65000"/>
                  <a:lumOff val="35000"/>
                </a:schemeClr>
              </a:solidFill>
              <a:latin typeface="Bahnschrift SemiLight" panose="020B0502040204020203" pitchFamily="34" charset="0"/>
            </a:endParaRPr>
          </a:p>
        </p:txBody>
      </p:sp>
      <p:pic>
        <p:nvPicPr>
          <p:cNvPr id="4" name="Picture 3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DC9106DB-40E2-2896-2D27-87055124B51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722966" y="5927036"/>
            <a:ext cx="229109" cy="1675041"/>
          </a:xfrm>
          <a:prstGeom prst="rect">
            <a:avLst/>
          </a:prstGeom>
        </p:spPr>
      </p:pic>
      <p:pic>
        <p:nvPicPr>
          <p:cNvPr id="5" name="Picture 4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0036EFD2-6602-1AFD-DB31-57F6DB98153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2398007" y="5927037"/>
            <a:ext cx="229109" cy="1675041"/>
          </a:xfrm>
          <a:prstGeom prst="rect">
            <a:avLst/>
          </a:prstGeom>
        </p:spPr>
      </p:pic>
      <p:pic>
        <p:nvPicPr>
          <p:cNvPr id="6" name="Picture 5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A985A2E7-6DC0-5EBB-C25C-E65D929F295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4073048" y="5925809"/>
            <a:ext cx="229109" cy="1675041"/>
          </a:xfrm>
          <a:prstGeom prst="rect">
            <a:avLst/>
          </a:prstGeom>
        </p:spPr>
      </p:pic>
      <p:pic>
        <p:nvPicPr>
          <p:cNvPr id="7" name="Picture 6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0078B81E-26B1-4A55-7F32-EF54A85695E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5748089" y="5925810"/>
            <a:ext cx="229109" cy="1675041"/>
          </a:xfrm>
          <a:prstGeom prst="rect">
            <a:avLst/>
          </a:prstGeom>
        </p:spPr>
      </p:pic>
      <p:pic>
        <p:nvPicPr>
          <p:cNvPr id="8" name="Picture 7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21B2DCA4-50E3-46D9-B975-5AA5C1059AA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7423130" y="5925809"/>
            <a:ext cx="229109" cy="1675041"/>
          </a:xfrm>
          <a:prstGeom prst="rect">
            <a:avLst/>
          </a:prstGeom>
        </p:spPr>
      </p:pic>
      <p:pic>
        <p:nvPicPr>
          <p:cNvPr id="9" name="Picture 8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C7238E90-009F-5CBE-3D95-0004B16B557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9098171" y="5925810"/>
            <a:ext cx="229109" cy="1675041"/>
          </a:xfrm>
          <a:prstGeom prst="rect">
            <a:avLst/>
          </a:prstGeom>
        </p:spPr>
      </p:pic>
      <p:pic>
        <p:nvPicPr>
          <p:cNvPr id="10" name="Picture 9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0E490F87-9CE4-5076-423C-23184C6B5BF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10773212" y="5924582"/>
            <a:ext cx="229109" cy="1675041"/>
          </a:xfrm>
          <a:prstGeom prst="rect">
            <a:avLst/>
          </a:prstGeom>
        </p:spPr>
      </p:pic>
      <p:pic>
        <p:nvPicPr>
          <p:cNvPr id="11" name="Picture 10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BC3018BE-146D-F964-A36C-844741578C1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536" t="72137"/>
          <a:stretch/>
        </p:blipFill>
        <p:spPr>
          <a:xfrm rot="5400000">
            <a:off x="11843475" y="6528132"/>
            <a:ext cx="230336" cy="46671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BB1B8F4-DE41-6B44-3944-6D47004D4C2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29174" y="6112446"/>
            <a:ext cx="819884" cy="424442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660FF4A5-8C64-C64F-2FA6-772C9F8CCB2E}"/>
              </a:ext>
            </a:extLst>
          </p:cNvPr>
          <p:cNvSpPr txBox="1"/>
          <p:nvPr/>
        </p:nvSpPr>
        <p:spPr>
          <a:xfrm>
            <a:off x="2706808" y="6184656"/>
            <a:ext cx="63234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i="1" dirty="0">
                <a:solidFill>
                  <a:schemeClr val="accent5">
                    <a:lumMod val="50000"/>
                  </a:schemeClr>
                </a:solidFill>
              </a:rPr>
              <a:t>MABEL = Manual Admin Burden Elimination Lead</a:t>
            </a:r>
          </a:p>
        </p:txBody>
      </p:sp>
      <p:graphicFrame>
        <p:nvGraphicFramePr>
          <p:cNvPr id="17" name="Content Placeholder 16">
            <a:extLst>
              <a:ext uri="{FF2B5EF4-FFF2-40B4-BE49-F238E27FC236}">
                <a16:creationId xmlns:a16="http://schemas.microsoft.com/office/drawing/2014/main" id="{65DC21D0-5999-9A36-2E65-D3EB6D27B3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9918444"/>
              </p:ext>
            </p:extLst>
          </p:nvPr>
        </p:nvGraphicFramePr>
        <p:xfrm>
          <a:off x="838200" y="1825626"/>
          <a:ext cx="10515600" cy="20864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ADAF2ED9-005C-CD71-88C2-13A90185DFC3}"/>
              </a:ext>
            </a:extLst>
          </p:cNvPr>
          <p:cNvSpPr txBox="1">
            <a:spLocks/>
          </p:cNvSpPr>
          <p:nvPr/>
        </p:nvSpPr>
        <p:spPr>
          <a:xfrm>
            <a:off x="838200" y="4047062"/>
            <a:ext cx="10515599" cy="1739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itchFamily="2" charset="0"/>
              </a:rPr>
              <a:t>Issues a report to a range of OSCR staff on a Friday about new and closed Inquiry cases.</a:t>
            </a:r>
          </a:p>
          <a:p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itchFamily="2" charset="0"/>
              </a:rPr>
              <a:t>Issues a report to Companies House about new or removed SCIOs, and those with name changes.</a:t>
            </a:r>
          </a:p>
        </p:txBody>
      </p:sp>
    </p:spTree>
    <p:extLst>
      <p:ext uri="{BB962C8B-B14F-4D97-AF65-F5344CB8AC3E}">
        <p14:creationId xmlns:p14="http://schemas.microsoft.com/office/powerpoint/2010/main" val="26996386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7460DC-E2ED-5C7B-4732-8AFA3D6557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277F7-06D4-27E9-77B3-C845D887C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Barlow Condensed Medium" panose="00000606000000000000" pitchFamily="2" charset="0"/>
              </a:rPr>
              <a:t>What’s next for MABEL?</a:t>
            </a:r>
            <a:b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Barlow Condensed Medium" panose="00000606000000000000" pitchFamily="2" charset="0"/>
              </a:rPr>
            </a:b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SemiLight" panose="020B0502040204020203" pitchFamily="34" charset="0"/>
              </a:rPr>
              <a:t>Possibilities and Opportunities</a:t>
            </a:r>
            <a:endParaRPr lang="en-GB" i="1" dirty="0">
              <a:solidFill>
                <a:schemeClr val="tx1">
                  <a:lumMod val="65000"/>
                  <a:lumOff val="35000"/>
                </a:schemeClr>
              </a:solidFill>
              <a:latin typeface="Bahnschrift SemiLight" panose="020B0502040204020203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8FB53E-1D0D-2990-24BD-0235CBAE4D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2793" y="1801347"/>
            <a:ext cx="10006413" cy="3985515"/>
          </a:xfrm>
        </p:spPr>
        <p:txBody>
          <a:bodyPr>
            <a:normAutofit/>
          </a:bodyPr>
          <a:lstStyle/>
          <a:p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itchFamily="2" charset="0"/>
              </a:rPr>
              <a:t>Updating OSCR Online in various processes</a:t>
            </a:r>
          </a:p>
          <a:p>
            <a:pPr lvl="1"/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itchFamily="2" charset="0"/>
              </a:rPr>
              <a:t>Notifications</a:t>
            </a:r>
          </a:p>
          <a:p>
            <a:pPr lvl="2"/>
            <a:r>
              <a:rPr lang="en-GB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itchFamily="2" charset="0"/>
              </a:rPr>
              <a:t>Name changes, wind up/dissolutions, Change to purposes</a:t>
            </a:r>
          </a:p>
          <a:p>
            <a:pPr lvl="1"/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itchFamily="2" charset="0"/>
              </a:rPr>
              <a:t>Publication of reports </a:t>
            </a:r>
          </a:p>
          <a:p>
            <a:pPr lvl="2"/>
            <a:r>
              <a:rPr lang="en-GB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itchFamily="2" charset="0"/>
              </a:rPr>
              <a:t>Directions/notices/Inquiry reports</a:t>
            </a:r>
          </a:p>
          <a:p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itchFamily="2" charset="0"/>
              </a:rPr>
              <a:t>Automatically trigger processes in Objective</a:t>
            </a:r>
          </a:p>
          <a:p>
            <a:pPr lvl="1"/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itchFamily="2" charset="0"/>
              </a:rPr>
              <a:t>S45A defaulting files</a:t>
            </a:r>
          </a:p>
          <a:p>
            <a:pPr lvl="2"/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itchFamily="2" charset="0"/>
              </a:rPr>
              <a:t>With enhanced supporting data to identify relevant cases</a:t>
            </a:r>
          </a:p>
        </p:txBody>
      </p:sp>
      <p:pic>
        <p:nvPicPr>
          <p:cNvPr id="4" name="Picture 3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D59AFF96-88C4-09C8-B113-9E30EC86507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722966" y="5927036"/>
            <a:ext cx="229109" cy="1675041"/>
          </a:xfrm>
          <a:prstGeom prst="rect">
            <a:avLst/>
          </a:prstGeom>
        </p:spPr>
      </p:pic>
      <p:pic>
        <p:nvPicPr>
          <p:cNvPr id="5" name="Picture 4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11876390-E0BF-BC73-8EE0-1372455E96F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2398007" y="5927037"/>
            <a:ext cx="229109" cy="1675041"/>
          </a:xfrm>
          <a:prstGeom prst="rect">
            <a:avLst/>
          </a:prstGeom>
        </p:spPr>
      </p:pic>
      <p:pic>
        <p:nvPicPr>
          <p:cNvPr id="6" name="Picture 5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8C7BE790-4331-7001-023D-07A6CCD27AC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4073048" y="5925809"/>
            <a:ext cx="229109" cy="1675041"/>
          </a:xfrm>
          <a:prstGeom prst="rect">
            <a:avLst/>
          </a:prstGeom>
        </p:spPr>
      </p:pic>
      <p:pic>
        <p:nvPicPr>
          <p:cNvPr id="7" name="Picture 6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6B7BB35B-E492-8E3D-470C-6E8B3121AB3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5748089" y="5925810"/>
            <a:ext cx="229109" cy="1675041"/>
          </a:xfrm>
          <a:prstGeom prst="rect">
            <a:avLst/>
          </a:prstGeom>
        </p:spPr>
      </p:pic>
      <p:pic>
        <p:nvPicPr>
          <p:cNvPr id="8" name="Picture 7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8EB92573-B2F3-3059-89E7-EB5FB341A28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7423130" y="5925809"/>
            <a:ext cx="229109" cy="1675041"/>
          </a:xfrm>
          <a:prstGeom prst="rect">
            <a:avLst/>
          </a:prstGeom>
        </p:spPr>
      </p:pic>
      <p:pic>
        <p:nvPicPr>
          <p:cNvPr id="9" name="Picture 8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6C13E92F-B132-6170-FB49-9664263474C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9098171" y="5925810"/>
            <a:ext cx="229109" cy="1675041"/>
          </a:xfrm>
          <a:prstGeom prst="rect">
            <a:avLst/>
          </a:prstGeom>
        </p:spPr>
      </p:pic>
      <p:pic>
        <p:nvPicPr>
          <p:cNvPr id="10" name="Picture 9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05DEF914-BDC3-2E56-EC51-E0D4E76D4CF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10773212" y="5924582"/>
            <a:ext cx="229109" cy="1675041"/>
          </a:xfrm>
          <a:prstGeom prst="rect">
            <a:avLst/>
          </a:prstGeom>
        </p:spPr>
      </p:pic>
      <p:pic>
        <p:nvPicPr>
          <p:cNvPr id="11" name="Picture 10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6DC38B65-0BFB-6C02-E07F-2082FAD409C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536" t="72137"/>
          <a:stretch/>
        </p:blipFill>
        <p:spPr>
          <a:xfrm rot="5400000">
            <a:off x="11843475" y="6528132"/>
            <a:ext cx="230336" cy="46671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19DA5ED-FE22-51A7-631D-FCF33E970F5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29174" y="6112446"/>
            <a:ext cx="819884" cy="424442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AB75B433-B377-3091-64AA-EE9EB85A52F5}"/>
              </a:ext>
            </a:extLst>
          </p:cNvPr>
          <p:cNvSpPr txBox="1"/>
          <p:nvPr/>
        </p:nvSpPr>
        <p:spPr>
          <a:xfrm>
            <a:off x="2706808" y="6184656"/>
            <a:ext cx="63234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i="1" dirty="0">
                <a:solidFill>
                  <a:schemeClr val="accent5">
                    <a:lumMod val="50000"/>
                  </a:schemeClr>
                </a:solidFill>
              </a:rPr>
              <a:t>MABEL = Manual Admin Burden Elimination Lead</a:t>
            </a:r>
          </a:p>
        </p:txBody>
      </p:sp>
    </p:spTree>
    <p:extLst>
      <p:ext uri="{BB962C8B-B14F-4D97-AF65-F5344CB8AC3E}">
        <p14:creationId xmlns:p14="http://schemas.microsoft.com/office/powerpoint/2010/main" val="10176362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706C06-14B8-2382-841F-550E9159A5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1AA123C-9C94-D0B6-4EED-6488F10E73D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00742" y="1207094"/>
            <a:ext cx="1390515" cy="719851"/>
          </a:xfrm>
          <a:prstGeom prst="rect">
            <a:avLst/>
          </a:prstGeom>
        </p:spPr>
      </p:pic>
      <p:pic>
        <p:nvPicPr>
          <p:cNvPr id="7" name="Picture 6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E4B6478A-613F-4533-AB4F-9275FD621E7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722966" y="5927036"/>
            <a:ext cx="229109" cy="1675041"/>
          </a:xfrm>
          <a:prstGeom prst="rect">
            <a:avLst/>
          </a:prstGeom>
        </p:spPr>
      </p:pic>
      <p:pic>
        <p:nvPicPr>
          <p:cNvPr id="8" name="Picture 7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01A0B40F-B7CD-462A-80D1-D8AB7685CB0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2398007" y="5927037"/>
            <a:ext cx="229109" cy="1675041"/>
          </a:xfrm>
          <a:prstGeom prst="rect">
            <a:avLst/>
          </a:prstGeom>
        </p:spPr>
      </p:pic>
      <p:pic>
        <p:nvPicPr>
          <p:cNvPr id="9" name="Picture 8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570A145E-8BE6-BCBB-2AEC-BAADDB82181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4073048" y="5925809"/>
            <a:ext cx="229109" cy="1675041"/>
          </a:xfrm>
          <a:prstGeom prst="rect">
            <a:avLst/>
          </a:prstGeom>
        </p:spPr>
      </p:pic>
      <p:pic>
        <p:nvPicPr>
          <p:cNvPr id="10" name="Picture 9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B07D41E4-0D97-BCCF-8CE1-8E26C227333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5748089" y="5925810"/>
            <a:ext cx="229109" cy="1675041"/>
          </a:xfrm>
          <a:prstGeom prst="rect">
            <a:avLst/>
          </a:prstGeom>
        </p:spPr>
      </p:pic>
      <p:pic>
        <p:nvPicPr>
          <p:cNvPr id="11" name="Picture 10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C5996451-AA2A-DA64-3C7C-6F5B0B4C548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7423130" y="5925809"/>
            <a:ext cx="229109" cy="1675041"/>
          </a:xfrm>
          <a:prstGeom prst="rect">
            <a:avLst/>
          </a:prstGeom>
        </p:spPr>
      </p:pic>
      <p:pic>
        <p:nvPicPr>
          <p:cNvPr id="12" name="Picture 11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8242DE12-4A5C-221D-CE84-8E88C9A60A5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9098171" y="5925810"/>
            <a:ext cx="229109" cy="1675041"/>
          </a:xfrm>
          <a:prstGeom prst="rect">
            <a:avLst/>
          </a:prstGeom>
        </p:spPr>
      </p:pic>
      <p:pic>
        <p:nvPicPr>
          <p:cNvPr id="13" name="Picture 12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C0A16DE2-1E3B-0446-B8CE-DA86820872B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10773212" y="5924582"/>
            <a:ext cx="229109" cy="1675041"/>
          </a:xfrm>
          <a:prstGeom prst="rect">
            <a:avLst/>
          </a:prstGeom>
        </p:spPr>
      </p:pic>
      <p:pic>
        <p:nvPicPr>
          <p:cNvPr id="15" name="Picture 14" descr="A picture containing colorfulness, lilac, screenshot, purple&#10;&#10;Description automatically generated">
            <a:extLst>
              <a:ext uri="{FF2B5EF4-FFF2-40B4-BE49-F238E27FC236}">
                <a16:creationId xmlns:a16="http://schemas.microsoft.com/office/drawing/2014/main" id="{5819CD32-D448-0F74-0B32-89A119AA65E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536" t="72137"/>
          <a:stretch/>
        </p:blipFill>
        <p:spPr>
          <a:xfrm rot="5400000">
            <a:off x="11843475" y="6528132"/>
            <a:ext cx="230336" cy="46671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63CC2F8-ED02-203F-2B2C-0FEA8179FE56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5203" t="35181" r="4168" b="36509"/>
          <a:stretch>
            <a:fillRect/>
          </a:stretch>
        </p:blipFill>
        <p:spPr>
          <a:xfrm>
            <a:off x="-257455" y="1921140"/>
            <a:ext cx="12785677" cy="2607619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ADD12DB4-4043-766F-1842-552B9B6BB27E}"/>
              </a:ext>
            </a:extLst>
          </p:cNvPr>
          <p:cNvSpPr txBox="1"/>
          <p:nvPr/>
        </p:nvSpPr>
        <p:spPr>
          <a:xfrm>
            <a:off x="1169692" y="4469391"/>
            <a:ext cx="93859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600" i="1" dirty="0">
                <a:solidFill>
                  <a:schemeClr val="accent5">
                    <a:lumMod val="50000"/>
                  </a:schemeClr>
                </a:solidFill>
              </a:rPr>
              <a:t>MABEL = Manual Admin Burden Elimination Lead</a:t>
            </a:r>
          </a:p>
        </p:txBody>
      </p:sp>
    </p:spTree>
    <p:extLst>
      <p:ext uri="{BB962C8B-B14F-4D97-AF65-F5344CB8AC3E}">
        <p14:creationId xmlns:p14="http://schemas.microsoft.com/office/powerpoint/2010/main" val="91845767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APP_VERSION" val="1.6.1.4122"/>
  <p:tag name="SLIDO_PRESENTATION_ID" val="00000000-0000-0000-0000-000000000000"/>
  <p:tag name="SLIDO_EVENT_UUID" val="7fb3a4e6-7384-4ca9-851b-b4206815530b"/>
  <p:tag name="SLIDO_EVENT_SECTION_UUID" val="09b1f30a-ad32-44cf-a469-2ef8a09e48a9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metadata xmlns="http://www.objective.com/ecm/document/metadata/4B8E402E281A4D36B430A9D124EACE51" version="1.0.0">
  <systemFields>
    <field name="Objective-Id">
      <value order="0">A2048725</value>
    </field>
    <field name="Objective-Title">
      <value order="0">2024-01-15 OSCR Template - Powerpoint slides</value>
    </field>
    <field name="Objective-Description">
      <value order="0"/>
    </field>
    <field name="Objective-CreationStamp">
      <value order="0">2024-01-15T16:18:04Z</value>
    </field>
    <field name="Objective-IsApproved">
      <value order="0">false</value>
    </field>
    <field name="Objective-IsPublished">
      <value order="0">true</value>
    </field>
    <field name="Objective-DatePublished">
      <value order="0">2025-09-18T10:49:02Z</value>
    </field>
    <field name="Objective-ModificationStamp">
      <value order="0">2025-09-18T10:49:02Z</value>
    </field>
    <field name="Objective-Owner">
      <value order="0">McDonald, Gillian</value>
    </field>
    <field name="Objective-Path">
      <value order="0">OSCR File Plan:01 Information Management:1.1 Proactive Communications:1.1.06 Publications (proofing/ publishing documentation):2024 OSCR Brand Hub - Guidelines &amp; Templates:Document Templates</value>
    </field>
    <field name="Objective-Parent">
      <value order="0">Document Templates</value>
    </field>
    <field name="Objective-State">
      <value order="0">Published</value>
    </field>
    <field name="Objective-VersionId">
      <value order="0">vA3206441</value>
    </field>
    <field name="Objective-Version">
      <value order="0">3.0</value>
    </field>
    <field name="Objective-VersionNumber">
      <value order="0">3</value>
    </field>
    <field name="Objective-VersionComment">
      <value order="0"/>
    </field>
    <field name="Objective-FileNumber">
      <value order="0">RM/BC/24-0002</value>
    </field>
    <field name="Objective-Classification">
      <value order="0"/>
    </field>
    <field name="Objective-Caveats">
      <value order="0">Active Users</value>
    </field>
  </systemFields>
  <catalogues>
    <catalogue name="Document Type Catalogue" type="type" ori="id:cA1">
      <field name="Objective-Correspondence Type Flag">
        <value order="0"/>
      </field>
      <field name="Objective-Allocated Officer">
        <value order="0"/>
      </field>
      <field name="Objective-Allocated Group">
        <value order="0"/>
      </field>
      <field name="Objective-Charity Number">
        <value order="0"/>
      </field>
      <field name="Objective-Of Historical Significance?">
        <value order="0">No</value>
      </field>
      <field name="Objective-Date of Effect">
        <value order="0"/>
      </field>
      <field name="Objective-Date Application Received">
        <value order="0"/>
      </field>
      <field name="Objective-Connect Creator">
        <value order="0"/>
      </field>
    </catalogue>
  </catalogues>
</metadata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04853568B40F4E8366B3070197220F" ma:contentTypeVersion="19" ma:contentTypeDescription="Create a new document." ma:contentTypeScope="" ma:versionID="92e2f34063cad783ae2806e55cede758">
  <xsd:schema xmlns:xsd="http://www.w3.org/2001/XMLSchema" xmlns:xs="http://www.w3.org/2001/XMLSchema" xmlns:p="http://schemas.microsoft.com/office/2006/metadata/properties" xmlns:ns2="0efcb20c-a255-4ef4-a666-2774ba48434a" xmlns:ns3="531408f3-8ac9-4346-8fae-7a8076793e8c" targetNamespace="http://schemas.microsoft.com/office/2006/metadata/properties" ma:root="true" ma:fieldsID="b4ca0a0b40554e6041aa1af748586c6c" ns2:_="" ns3:_="">
    <xsd:import namespace="0efcb20c-a255-4ef4-a666-2774ba48434a"/>
    <xsd:import namespace="531408f3-8ac9-4346-8fae-7a8076793e8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Doc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fcb20c-a255-4ef4-a666-2774ba4843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description="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f9bda7b3-fa30-4866-a047-bdcbe10387d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DocTags" ma:index="26" nillable="true" ma:displayName="DocTags" ma:format="Dropdown" ma:internalName="DocTags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Accounts"/>
                    <xsd:enumeration value="External Scrutiny Report"/>
                    <xsd:enumeration value="Trustee Annual Report"/>
                    <xsd:enumeration value="Other"/>
                  </xsd:restriction>
                </xsd:simple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1408f3-8ac9-4346-8fae-7a8076793e8c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5928c1bd-2f72-4b7f-b28c-a0ac07293b38}" ma:internalName="TaxCatchAll" ma:showField="CatchAllData" ma:web="531408f3-8ac9-4346-8fae-7a8076793e8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efcb20c-a255-4ef4-a666-2774ba48434a">
      <Terms xmlns="http://schemas.microsoft.com/office/infopath/2007/PartnerControls"/>
    </lcf76f155ced4ddcb4097134ff3c332f>
    <TaxCatchAll xmlns="531408f3-8ac9-4346-8fae-7a8076793e8c" xsi:nil="true"/>
    <DocTags xmlns="0efcb20c-a255-4ef4-a666-2774ba48434a" xsi:nil="true"/>
  </documentManagement>
</p:properties>
</file>

<file path=customXml/itemProps1.xml><?xml version="1.0" encoding="utf-8"?>
<ds:datastoreItem xmlns:ds="http://schemas.openxmlformats.org/officeDocument/2006/customXml" ds:itemID="{5745109E-2DDF-40CB-AC2B-FF9B10C90820}">
  <ds:schemaRefs>
    <ds:schemaRef ds:uri="http://www.objective.com/ecm/document/metadata/4B8E402E281A4D36B430A9D124EACE51"/>
  </ds:schemaRefs>
</ds:datastoreItem>
</file>

<file path=customXml/itemProps2.xml><?xml version="1.0" encoding="utf-8"?>
<ds:datastoreItem xmlns:ds="http://schemas.openxmlformats.org/officeDocument/2006/customXml" ds:itemID="{4F520B2E-3D1D-4770-93AF-ECE58704E7FE}"/>
</file>

<file path=customXml/itemProps3.xml><?xml version="1.0" encoding="utf-8"?>
<ds:datastoreItem xmlns:ds="http://schemas.openxmlformats.org/officeDocument/2006/customXml" ds:itemID="{1D198BA7-BF60-46EF-B921-2CA8B3B2221A}"/>
</file>

<file path=customXml/itemProps4.xml><?xml version="1.0" encoding="utf-8"?>
<ds:datastoreItem xmlns:ds="http://schemas.openxmlformats.org/officeDocument/2006/customXml" ds:itemID="{D070EA18-A3A9-4177-8418-F4D613821BFB}"/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713</Words>
  <Application>Microsoft Office PowerPoint</Application>
  <PresentationFormat>Widescreen</PresentationFormat>
  <Paragraphs>79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Aptos</vt:lpstr>
      <vt:lpstr>Arial</vt:lpstr>
      <vt:lpstr>Bahnschrift SemiLight</vt:lpstr>
      <vt:lpstr>Barlow Condensed Medium</vt:lpstr>
      <vt:lpstr>Calibri</vt:lpstr>
      <vt:lpstr>Calibri Light</vt:lpstr>
      <vt:lpstr>DM Sans</vt:lpstr>
      <vt:lpstr>Office Theme</vt:lpstr>
      <vt:lpstr>PowerPoint Presentation</vt:lpstr>
      <vt:lpstr>Why MABEL? Automation can feel invisible and abstract</vt:lpstr>
      <vt:lpstr>PowerPoint Presentation</vt:lpstr>
      <vt:lpstr>MABEL – Concern Risk Assessment Template Populating the risk assessment concern template</vt:lpstr>
      <vt:lpstr>MABEL – Auto handling of set emails Moving emails received in to designated processes within Objective</vt:lpstr>
      <vt:lpstr>MABEL – Create Information Rights Request Files Moving new requests in to Objective, prepopulating key information</vt:lpstr>
      <vt:lpstr>MABEL – Issuing weekly report Run a report and send to relevant individuals</vt:lpstr>
      <vt:lpstr>What’s next for MABEL? Possibilities and Opportunities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creator>Ian Grieve</dc:creator>
  <cp:lastModifiedBy>Cam Goodsir-Maguire</cp:lastModifiedBy>
  <cp:revision>11</cp:revision>
  <dcterms:created xsi:type="dcterms:W3CDTF">2023-05-23T08:46:57Z</dcterms:created>
  <dcterms:modified xsi:type="dcterms:W3CDTF">2026-05-01T17:02:59Z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hecked by">
    <vt:lpwstr>32123</vt:lpwstr>
  </property>
  <property fmtid="{D5CDD505-2E9C-101B-9397-08002B2CF9AE}" pid="3" name="Objective-Comment">
    <vt:lpwstr/>
  </property>
  <property fmtid="{D5CDD505-2E9C-101B-9397-08002B2CF9AE}" pid="4" name="SlidoAppVersion">
    <vt:lpwstr>1.6.1.4122</vt:lpwstr>
  </property>
  <property fmtid="{D5CDD505-2E9C-101B-9397-08002B2CF9AE}" pid="5" name="Customer-Id">
    <vt:lpwstr>4B8E402E281A4D36B430A9D124EACE51</vt:lpwstr>
  </property>
  <property fmtid="{D5CDD505-2E9C-101B-9397-08002B2CF9AE}" pid="6" name="Objective-Id">
    <vt:lpwstr>A2048725</vt:lpwstr>
  </property>
  <property fmtid="{D5CDD505-2E9C-101B-9397-08002B2CF9AE}" pid="7" name="Objective-Title">
    <vt:lpwstr>2024-01-15 OSCR Template - Powerpoint slides</vt:lpwstr>
  </property>
  <property fmtid="{D5CDD505-2E9C-101B-9397-08002B2CF9AE}" pid="8" name="Objective-Description">
    <vt:lpwstr/>
  </property>
  <property fmtid="{D5CDD505-2E9C-101B-9397-08002B2CF9AE}" pid="9" name="Objective-CreationStamp">
    <vt:filetime>2024-01-15T16:18:04Z</vt:filetime>
  </property>
  <property fmtid="{D5CDD505-2E9C-101B-9397-08002B2CF9AE}" pid="10" name="Objective-IsApproved">
    <vt:bool>false</vt:bool>
  </property>
  <property fmtid="{D5CDD505-2E9C-101B-9397-08002B2CF9AE}" pid="11" name="Objective-IsPublished">
    <vt:bool>true</vt:bool>
  </property>
  <property fmtid="{D5CDD505-2E9C-101B-9397-08002B2CF9AE}" pid="12" name="Objective-DatePublished">
    <vt:filetime>2025-09-18T10:49:02Z</vt:filetime>
  </property>
  <property fmtid="{D5CDD505-2E9C-101B-9397-08002B2CF9AE}" pid="13" name="Objective-ModificationStamp">
    <vt:filetime>2025-09-18T10:49:02Z</vt:filetime>
  </property>
  <property fmtid="{D5CDD505-2E9C-101B-9397-08002B2CF9AE}" pid="14" name="Objective-Owner">
    <vt:lpwstr>McDonald, Gillian</vt:lpwstr>
  </property>
  <property fmtid="{D5CDD505-2E9C-101B-9397-08002B2CF9AE}" pid="15" name="Objective-Path">
    <vt:lpwstr>OSCR File Plan:01 Information Management:1.1 Proactive Communications:1.1.06 Publications (proofing/ publishing documentation):2024 OSCR Brand Hub - Guidelines &amp; Templates:Document Templates</vt:lpwstr>
  </property>
  <property fmtid="{D5CDD505-2E9C-101B-9397-08002B2CF9AE}" pid="16" name="Objective-Parent">
    <vt:lpwstr>Document Templates</vt:lpwstr>
  </property>
  <property fmtid="{D5CDD505-2E9C-101B-9397-08002B2CF9AE}" pid="17" name="Objective-State">
    <vt:lpwstr>Published</vt:lpwstr>
  </property>
  <property fmtid="{D5CDD505-2E9C-101B-9397-08002B2CF9AE}" pid="18" name="Objective-VersionId">
    <vt:lpwstr>vA3206441</vt:lpwstr>
  </property>
  <property fmtid="{D5CDD505-2E9C-101B-9397-08002B2CF9AE}" pid="19" name="Objective-Version">
    <vt:lpwstr>3.0</vt:lpwstr>
  </property>
  <property fmtid="{D5CDD505-2E9C-101B-9397-08002B2CF9AE}" pid="20" name="Objective-VersionNumber">
    <vt:r8>3</vt:r8>
  </property>
  <property fmtid="{D5CDD505-2E9C-101B-9397-08002B2CF9AE}" pid="21" name="Objective-VersionComment">
    <vt:lpwstr/>
  </property>
  <property fmtid="{D5CDD505-2E9C-101B-9397-08002B2CF9AE}" pid="22" name="Objective-FileNumber">
    <vt:lpwstr>RM/BC/24-0002</vt:lpwstr>
  </property>
  <property fmtid="{D5CDD505-2E9C-101B-9397-08002B2CF9AE}" pid="23" name="Objective-Classification">
    <vt:lpwstr/>
  </property>
  <property fmtid="{D5CDD505-2E9C-101B-9397-08002B2CF9AE}" pid="24" name="Objective-Caveats">
    <vt:lpwstr>Active Users</vt:lpwstr>
  </property>
  <property fmtid="{D5CDD505-2E9C-101B-9397-08002B2CF9AE}" pid="25" name="Objective-Correspondence Type Flag">
    <vt:lpwstr/>
  </property>
  <property fmtid="{D5CDD505-2E9C-101B-9397-08002B2CF9AE}" pid="26" name="Objective-Allocated Officer">
    <vt:lpwstr/>
  </property>
  <property fmtid="{D5CDD505-2E9C-101B-9397-08002B2CF9AE}" pid="27" name="Objective-Allocated Group">
    <vt:lpwstr/>
  </property>
  <property fmtid="{D5CDD505-2E9C-101B-9397-08002B2CF9AE}" pid="28" name="Objective-Charity Number">
    <vt:lpwstr/>
  </property>
  <property fmtid="{D5CDD505-2E9C-101B-9397-08002B2CF9AE}" pid="29" name="Objective-Of Historical Significance?">
    <vt:lpwstr>No</vt:lpwstr>
  </property>
  <property fmtid="{D5CDD505-2E9C-101B-9397-08002B2CF9AE}" pid="30" name="Objective-Date of Effect">
    <vt:lpwstr/>
  </property>
  <property fmtid="{D5CDD505-2E9C-101B-9397-08002B2CF9AE}" pid="31" name="Objective-Date Application Received">
    <vt:lpwstr/>
  </property>
  <property fmtid="{D5CDD505-2E9C-101B-9397-08002B2CF9AE}" pid="32" name="Objective-Connect Creator">
    <vt:lpwstr/>
  </property>
  <property fmtid="{D5CDD505-2E9C-101B-9397-08002B2CF9AE}" pid="33" name="ContentTypeId">
    <vt:lpwstr>0x010100CD04853568B40F4E8366B3070197220F</vt:lpwstr>
  </property>
</Properties>
</file>